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0" r:id="rId4"/>
    <p:sldId id="281" r:id="rId5"/>
    <p:sldId id="264" r:id="rId6"/>
    <p:sldId id="268" r:id="rId7"/>
    <p:sldId id="277" r:id="rId8"/>
    <p:sldId id="274" r:id="rId9"/>
    <p:sldId id="273" r:id="rId10"/>
    <p:sldId id="275" r:id="rId11"/>
    <p:sldId id="278" r:id="rId12"/>
    <p:sldId id="272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KOZSRV1\haskova$\Stanovisk&#225;\Praha%20-%20konvergencia%20miezd%20-%20apr&#237;l%202016\HD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KOZSRV1\haskova$\Stanovisk&#225;\Praha%20-%20konvergencia%20miezd%20-%20apr&#237;l%202016\HD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KOZSRV1\haskova$\Stanovisk&#225;\Praha%20-%20konvergencia%20miezd%20-%20apr&#237;l%202016\HDP-%20eurofond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KOZSRV1\haskova$\Stanovisk&#225;\Praha%20-%20konvergencia%20miezd%20-%20apr&#237;l%202016\konvergencia%20-%20podklad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KOZSRV1\haskova$\Stanovisk&#225;\Praha%20-%20konvergencia%20miezd%20-%20apr&#237;l%202016\konvergencia%20-%20podklad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KOZSRV1\haskova$\Stanovisk&#225;\Praha%20-%20konvergencia%20miezd%20-%20apr&#237;l%202016\produktivita%20pr&#225;c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KOZSRV1\haskova$\Stanovisk&#225;\Praha%20-%20konvergencia%20miezd%20-%20apr&#237;l%202016\produktivita%20pr&#225;c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KOZSRV1\haskova$\Stanovisk&#225;\Praha%20-%20konvergencia%20miezd%20-%20apr&#237;l%202016\produktivita%20pr&#225;ce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KOZSRV1\haskova$\Stanovisk&#225;\Praha%20-%20konvergencia%20miezd%20-%20apr&#237;l%202016\priemern&#225;%20mzda%20odvetvov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k-SK" sz="2400" b="1" dirty="0"/>
              <a:t>Programové </a:t>
            </a:r>
            <a:r>
              <a:rPr lang="sk-SK" sz="2400" b="1" dirty="0" smtClean="0"/>
              <a:t>obdobie/</a:t>
            </a:r>
            <a:r>
              <a:rPr lang="en-GB" sz="2400" b="1" noProof="0" dirty="0" smtClean="0"/>
              <a:t>Operational programmes 2007 – 2013 (mill.€)</a:t>
            </a:r>
            <a:endParaRPr lang="en-GB" sz="2400" b="1" noProof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k-SK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'EU fondy'!$F$6</c:f>
              <c:strCache>
                <c:ptCount val="1"/>
                <c:pt idx="0">
                  <c:v>EÚ zdroje/EU funds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cat>
            <c:strRef>
              <c:f>'EU fondy'!$E$7:$E$17</c:f>
              <c:strCache>
                <c:ptCount val="11"/>
                <c:pt idx="0">
                  <c:v>Informatisation of Society</c:v>
                </c:pt>
                <c:pt idx="1">
                  <c:v>Competitiveness and economic growth</c:v>
                </c:pt>
                <c:pt idx="2">
                  <c:v>Research and development</c:v>
                </c:pt>
                <c:pt idx="3">
                  <c:v>Education</c:v>
                </c:pt>
                <c:pt idx="4">
                  <c:v>Environment</c:v>
                </c:pt>
                <c:pt idx="5">
                  <c:v>Bratislava region</c:v>
                </c:pt>
                <c:pt idx="6">
                  <c:v>Transportation</c:v>
                </c:pt>
                <c:pt idx="7">
                  <c:v>Technical assistance</c:v>
                </c:pt>
                <c:pt idx="8">
                  <c:v>Employment and social inclusion</c:v>
                </c:pt>
                <c:pt idx="9">
                  <c:v>Healthcare</c:v>
                </c:pt>
                <c:pt idx="10">
                  <c:v>Regional operational programme</c:v>
                </c:pt>
              </c:strCache>
            </c:strRef>
          </c:cat>
          <c:val>
            <c:numRef>
              <c:f>'EU fondy'!$F$7:$F$17</c:f>
              <c:numCache>
                <c:formatCode>General</c:formatCode>
                <c:ptCount val="11"/>
                <c:pt idx="0">
                  <c:v>806.13981140999988</c:v>
                </c:pt>
                <c:pt idx="1">
                  <c:v>796.67614488999936</c:v>
                </c:pt>
                <c:pt idx="2">
                  <c:v>1232.6566776299996</c:v>
                </c:pt>
                <c:pt idx="3">
                  <c:v>495.05081193000029</c:v>
                </c:pt>
                <c:pt idx="4">
                  <c:v>1576.495624460001</c:v>
                </c:pt>
                <c:pt idx="5">
                  <c:v>96.338046730000002</c:v>
                </c:pt>
                <c:pt idx="6">
                  <c:v>3250.62600952</c:v>
                </c:pt>
                <c:pt idx="7">
                  <c:v>86.605522309999969</c:v>
                </c:pt>
                <c:pt idx="8">
                  <c:v>926.26977946000125</c:v>
                </c:pt>
                <c:pt idx="9">
                  <c:v>247.63191516999993</c:v>
                </c:pt>
                <c:pt idx="10">
                  <c:v>1487.4557546599995</c:v>
                </c:pt>
              </c:numCache>
            </c:numRef>
          </c:val>
        </c:ser>
        <c:ser>
          <c:idx val="1"/>
          <c:order val="1"/>
          <c:tx>
            <c:strRef>
              <c:f>'EU fondy'!$G$6</c:f>
              <c:strCache>
                <c:ptCount val="1"/>
                <c:pt idx="0">
                  <c:v>Spoluúčasť/Participation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8.8617176853967466E-17"/>
                  <c:y val="-1.3803567624438618E-2"/>
                </c:manualLayout>
              </c:layout>
              <c:tx>
                <c:rich>
                  <a:bodyPr/>
                  <a:lstStyle/>
                  <a:p>
                    <a:fld id="{684B3702-8FA1-4F59-9DD1-3DC28A741955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-8.8617176853967466E-17"/>
                  <c:y val="-1.6104162228511805E-2"/>
                </c:manualLayout>
              </c:layout>
              <c:tx>
                <c:rich>
                  <a:bodyPr/>
                  <a:lstStyle/>
                  <a:p>
                    <a:fld id="{4793B564-1D57-4337-B4B6-7DADDC8819AA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3.6252900232017675E-3"/>
                  <c:y val="-1.1502973020365516E-2"/>
                </c:manualLayout>
              </c:layout>
              <c:tx>
                <c:rich>
                  <a:bodyPr/>
                  <a:lstStyle/>
                  <a:p>
                    <a:fld id="{A688581E-14DE-4913-A931-8B94E6135ACB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0"/>
                  <c:y val="-1.3803567624438703E-2"/>
                </c:manualLayout>
              </c:layout>
              <c:tx>
                <c:rich>
                  <a:bodyPr/>
                  <a:lstStyle/>
                  <a:p>
                    <a:fld id="{08DA676E-30B9-45B7-BE33-B593E1352529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0"/>
                  <c:y val="-1.6104162228511805E-2"/>
                </c:manualLayout>
              </c:layout>
              <c:tx>
                <c:rich>
                  <a:bodyPr/>
                  <a:lstStyle/>
                  <a:p>
                    <a:fld id="{C86A5FD9-D422-4E4D-BD95-7CEABE8919BB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5"/>
              <c:layout>
                <c:manualLayout>
                  <c:x val="1.6918020108275329E-2"/>
                  <c:y val="-4.6011892081462063E-3"/>
                </c:manualLayout>
              </c:layout>
              <c:tx>
                <c:rich>
                  <a:bodyPr/>
                  <a:lstStyle/>
                  <a:p>
                    <a:fld id="{8F3D8C70-E365-49A7-BB3C-2AC6CF984D84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6"/>
              <c:layout>
                <c:manualLayout>
                  <c:x val="0"/>
                  <c:y val="-2.0705351436657929E-2"/>
                </c:manualLayout>
              </c:layout>
              <c:tx>
                <c:rich>
                  <a:bodyPr/>
                  <a:lstStyle/>
                  <a:p>
                    <a:fld id="{CFC33DC5-DE8D-47F3-8ED5-09302005B56E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8EC8C135-3EFD-449E-B3A3-25D9D8B79043}" type="CELLRANGE">
                      <a:rPr lang="sk-SK"/>
                      <a:pPr/>
                      <a:t>[CELLRANGE]</a:t>
                    </a:fld>
                    <a:endParaRPr lang="sk-SK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8"/>
              <c:layout>
                <c:manualLayout>
                  <c:x val="-3.625290023201856E-3"/>
                  <c:y val="-1.3803567624438618E-2"/>
                </c:manualLayout>
              </c:layout>
              <c:tx>
                <c:rich>
                  <a:bodyPr/>
                  <a:lstStyle/>
                  <a:p>
                    <a:fld id="{98B95975-79CB-41A0-97F2-6A83ECCE632A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9"/>
              <c:layout>
                <c:manualLayout>
                  <c:x val="0"/>
                  <c:y val="-1.3803567624438618E-2"/>
                </c:manualLayout>
              </c:layout>
              <c:tx>
                <c:rich>
                  <a:bodyPr/>
                  <a:lstStyle/>
                  <a:p>
                    <a:fld id="{7880DE5B-EDFD-45E2-894D-6CCF26EC82B7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0"/>
              <c:layout>
                <c:manualLayout>
                  <c:x val="4.8337200309358083E-3"/>
                  <c:y val="-1.6104162228511743E-2"/>
                </c:manualLayout>
              </c:layout>
              <c:tx>
                <c:rich>
                  <a:bodyPr/>
                  <a:lstStyle/>
                  <a:p>
                    <a:fld id="{EB42F2EC-D532-4DD3-98A2-982EFF8E9CAD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'EU fondy'!$E$7:$E$17</c:f>
              <c:strCache>
                <c:ptCount val="11"/>
                <c:pt idx="0">
                  <c:v>Informatisation of Society</c:v>
                </c:pt>
                <c:pt idx="1">
                  <c:v>Competitiveness and economic growth</c:v>
                </c:pt>
                <c:pt idx="2">
                  <c:v>Research and development</c:v>
                </c:pt>
                <c:pt idx="3">
                  <c:v>Education</c:v>
                </c:pt>
                <c:pt idx="4">
                  <c:v>Environment</c:v>
                </c:pt>
                <c:pt idx="5">
                  <c:v>Bratislava region</c:v>
                </c:pt>
                <c:pt idx="6">
                  <c:v>Transportation</c:v>
                </c:pt>
                <c:pt idx="7">
                  <c:v>Technical assistance</c:v>
                </c:pt>
                <c:pt idx="8">
                  <c:v>Employment and social inclusion</c:v>
                </c:pt>
                <c:pt idx="9">
                  <c:v>Healthcare</c:v>
                </c:pt>
                <c:pt idx="10">
                  <c:v>Regional operational programme</c:v>
                </c:pt>
              </c:strCache>
            </c:strRef>
          </c:cat>
          <c:val>
            <c:numRef>
              <c:f>'EU fondy'!$G$7:$G$17</c:f>
              <c:numCache>
                <c:formatCode>General</c:formatCode>
                <c:ptCount val="11"/>
                <c:pt idx="0">
                  <c:v>243.35730128000009</c:v>
                </c:pt>
                <c:pt idx="1">
                  <c:v>134.97991135999996</c:v>
                </c:pt>
                <c:pt idx="2">
                  <c:v>178.48871898999994</c:v>
                </c:pt>
                <c:pt idx="3">
                  <c:v>78.280497749999924</c:v>
                </c:pt>
                <c:pt idx="4">
                  <c:v>240.66517209</c:v>
                </c:pt>
                <c:pt idx="5">
                  <c:v>14.413016719999995</c:v>
                </c:pt>
                <c:pt idx="6">
                  <c:v>636.9322810499998</c:v>
                </c:pt>
                <c:pt idx="7">
                  <c:v>19.409400069999993</c:v>
                </c:pt>
                <c:pt idx="8">
                  <c:v>161.62873946000016</c:v>
                </c:pt>
                <c:pt idx="9">
                  <c:v>43.215100779999993</c:v>
                </c:pt>
                <c:pt idx="10">
                  <c:v>193.74543680000014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'EU fondy'!$I$7:$I$18</c15:f>
                <c15:dlblRangeCache>
                  <c:ptCount val="12"/>
                  <c:pt idx="0">
                    <c:v>23,2%</c:v>
                  </c:pt>
                  <c:pt idx="1">
                    <c:v>14,5%</c:v>
                  </c:pt>
                  <c:pt idx="2">
                    <c:v>12,6%</c:v>
                  </c:pt>
                  <c:pt idx="3">
                    <c:v>13,7%</c:v>
                  </c:pt>
                  <c:pt idx="4">
                    <c:v>13,2%</c:v>
                  </c:pt>
                  <c:pt idx="5">
                    <c:v>13,0%</c:v>
                  </c:pt>
                  <c:pt idx="6">
                    <c:v>16,4%</c:v>
                  </c:pt>
                  <c:pt idx="7">
                    <c:v>18,3%</c:v>
                  </c:pt>
                  <c:pt idx="8">
                    <c:v>14,9%</c:v>
                  </c:pt>
                  <c:pt idx="9">
                    <c:v>14,9%</c:v>
                  </c:pt>
                  <c:pt idx="10">
                    <c:v>11,5%</c:v>
                  </c:pt>
                  <c:pt idx="11">
                    <c:v>15,0%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451768"/>
        <c:axId val="153710952"/>
      </c:barChart>
      <c:catAx>
        <c:axId val="154451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3710952"/>
        <c:crosses val="autoZero"/>
        <c:auto val="1"/>
        <c:lblAlgn val="ctr"/>
        <c:lblOffset val="100"/>
        <c:noMultiLvlLbl val="0"/>
      </c:catAx>
      <c:valAx>
        <c:axId val="153710952"/>
        <c:scaling>
          <c:orientation val="minMax"/>
          <c:max val="32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4451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'EU fondy'!$A$24</c15:sqref>
                        </c15:formulaRef>
                      </c:ext>
                    </c:extLst>
                    <c:strCache>
                      <c:ptCount val="1"/>
                      <c:pt idx="0">
                        <c:v>OP Výskum a inovácie/Research and Innovation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Lbls>
                  <c:dLbl>
                    <c:idx val="0"/>
                    <c:layout>
                      <c:manualLayout>
                        <c:x val="6.7795766780167702E-2"/>
                        <c:y val="-1.9043115913597294E-2"/>
                      </c:manualLayout>
                    </c:layout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uri="{CE6537A1-D6FC-4f65-9D91-7224C49458BB}">
                        <c15:layout>
                          <c:manualLayout>
                            <c:w val="0.29672689974414601"/>
                            <c:h val="0.18141741760353633"/>
                          </c:manualLayout>
                        </c15:layout>
                      </c:ext>
                    </c:extLst>
                  </c:dLbl>
                  <c:dLbl>
                    <c:idx val="1"/>
                    <c:layout>
                      <c:manualLayout>
                        <c:x val="-7.9901929009109363E-2"/>
                        <c:y val="-5.8186626448006447E-17"/>
                      </c:manualLayout>
                    </c:layout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uri="{CE6537A1-D6FC-4f65-9D91-7224C49458BB}">
                        <c15:layout>
                          <c:manualLayout>
                            <c:w val="0.31125452320034769"/>
                            <c:h val="0.18141741760353633"/>
                          </c:manualLayout>
                        </c15:layout>
                      </c:ext>
                    </c:extLst>
                  </c:dLbl>
                  <c:numFmt formatCode="0.0%" sourceLinked="0"/>
                  <c:spPr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2000" b="1" i="0" u="none" strike="noStrike" kern="1200" baseline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sk-SK"/>
                    </a:p>
                  </c:txPr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dk1">
                            <a:lumMod val="50000"/>
                            <a:lumOff val="50000"/>
                          </a:schemeClr>
                        </a:solidFill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'EU fondy'!$B$23:$C$23</c15:sqref>
                        </c15:formulaRef>
                      </c:ext>
                    </c:extLst>
                    <c:strCache>
                      <c:ptCount val="2"/>
                      <c:pt idx="0">
                        <c:v>EÚ zdroje/EU funds</c:v>
                      </c:pt>
                      <c:pt idx="1">
                        <c:v>Spoluúčasť/Participation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'EU fondy'!$B$24:$C$24</c15:sqref>
                        </c15:formulaRef>
                      </c:ext>
                    </c:extLst>
                    <c:numCache>
                      <c:formatCode>#,##0.00</c:formatCode>
                      <c:ptCount val="2"/>
                      <c:pt idx="0">
                        <c:v>2266.7600000000002</c:v>
                      </c:pt>
                      <c:pt idx="1">
                        <c:v>1440.43</c:v>
                      </c:pt>
                    </c:numCache>
                  </c:numRef>
                </c:val>
              </c15:ser>
            </c15:filteredPieSeries>
            <c15:filteredPie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fondy'!$A$26</c15:sqref>
                        </c15:formulaRef>
                      </c:ext>
                    </c:extLst>
                    <c:strCache>
                      <c:ptCount val="1"/>
                      <c:pt idx="0">
                        <c:v>OP Kvalita životného prostredia/Quality of Environment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Lbls>
                  <c:spPr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000" b="1" i="0" u="none" strike="noStrike" kern="1200" baseline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sk-SK"/>
                    </a:p>
                  </c:txPr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dk1">
                            <a:lumMod val="50000"/>
                            <a:lumOff val="50000"/>
                          </a:schemeClr>
                        </a:solidFill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fondy'!$B$23:$C$23</c15:sqref>
                        </c15:formulaRef>
                      </c:ext>
                    </c:extLst>
                    <c:strCache>
                      <c:ptCount val="2"/>
                      <c:pt idx="0">
                        <c:v>EÚ zdroje/EU funds</c:v>
                      </c:pt>
                      <c:pt idx="1">
                        <c:v>Spoluúčasť/Participation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fondy'!$B$26:$C$26</c15:sqref>
                        </c15:formulaRef>
                      </c:ext>
                    </c:extLst>
                    <c:numCache>
                      <c:formatCode>#,##0.00</c:formatCode>
                      <c:ptCount val="2"/>
                      <c:pt idx="0">
                        <c:v>3137.9</c:v>
                      </c:pt>
                      <c:pt idx="1">
                        <c:v>1170.31</c:v>
                      </c:pt>
                    </c:numCache>
                  </c:numRef>
                </c:val>
              </c15:ser>
            </c15:filteredPieSeries>
            <c15:filteredPie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fondy'!$A$27</c15:sqref>
                        </c15:formulaRef>
                      </c:ext>
                    </c:extLst>
                    <c:strCache>
                      <c:ptCount val="1"/>
                      <c:pt idx="0">
                        <c:v>OP Integrovaná infraštruktúra/Integrated Infrastructure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Lbls>
                  <c:spPr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000" b="1" i="0" u="none" strike="noStrike" kern="1200" baseline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sk-SK"/>
                    </a:p>
                  </c:txPr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dk1">
                            <a:lumMod val="50000"/>
                            <a:lumOff val="50000"/>
                          </a:schemeClr>
                        </a:solidFill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fondy'!$B$23:$C$23</c15:sqref>
                        </c15:formulaRef>
                      </c:ext>
                    </c:extLst>
                    <c:strCache>
                      <c:ptCount val="2"/>
                      <c:pt idx="0">
                        <c:v>EÚ zdroje/EU funds</c:v>
                      </c:pt>
                      <c:pt idx="1">
                        <c:v>Spoluúčasť/Participation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fondy'!$B$27:$C$27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 formatCode="#,##0.00">
                        <c:v>3966.64</c:v>
                      </c:pt>
                      <c:pt idx="1">
                        <c:v>699.99</c:v>
                      </c:pt>
                    </c:numCache>
                  </c:numRef>
                </c:val>
              </c15:ser>
            </c15:filteredPieSeries>
            <c15:filteredPie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fondy'!$A$28</c15:sqref>
                        </c15:formulaRef>
                      </c:ext>
                    </c:extLst>
                    <c:strCache>
                      <c:ptCount val="1"/>
                      <c:pt idx="0">
                        <c:v>Integrovaný regionálny OP/Integrated Regional Operational Programme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Lbls>
                  <c:spPr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000" b="1" i="0" u="none" strike="noStrike" kern="1200" baseline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sk-SK"/>
                    </a:p>
                  </c:txPr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dk1">
                            <a:lumMod val="50000"/>
                            <a:lumOff val="50000"/>
                          </a:schemeClr>
                        </a:solidFill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fondy'!$B$23:$C$23</c15:sqref>
                        </c15:formulaRef>
                      </c:ext>
                    </c:extLst>
                    <c:strCache>
                      <c:ptCount val="2"/>
                      <c:pt idx="0">
                        <c:v>EÚ zdroje/EU funds</c:v>
                      </c:pt>
                      <c:pt idx="1">
                        <c:v>Spoluúčasť/Participation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fondy'!$B$28:$C$28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 formatCode="#,##0.00">
                        <c:v>1754.49</c:v>
                      </c:pt>
                      <c:pt idx="1">
                        <c:v>368.39</c:v>
                      </c:pt>
                    </c:numCache>
                  </c:numRef>
                </c:val>
              </c15:ser>
            </c15:filteredPieSeries>
            <c15:filteredPie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fondy'!$A$29</c15:sqref>
                        </c15:formulaRef>
                      </c:ext>
                    </c:extLst>
                    <c:strCache>
                      <c:ptCount val="1"/>
                      <c:pt idx="0">
                        <c:v>OP Efektívna verejná správa/Effective Public Administration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Lbls>
                  <c:spPr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000" b="1" i="0" u="none" strike="noStrike" kern="1200" baseline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sk-SK"/>
                    </a:p>
                  </c:txPr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dk1">
                            <a:lumMod val="50000"/>
                            <a:lumOff val="50000"/>
                          </a:schemeClr>
                        </a:solidFill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fondy'!$B$23:$C$23</c15:sqref>
                        </c15:formulaRef>
                      </c:ext>
                    </c:extLst>
                    <c:strCache>
                      <c:ptCount val="2"/>
                      <c:pt idx="0">
                        <c:v>EÚ zdroje/EU funds</c:v>
                      </c:pt>
                      <c:pt idx="1">
                        <c:v>Spoluúčasť/Participation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fondy'!$B$29:$C$29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278.44</c:v>
                      </c:pt>
                      <c:pt idx="1">
                        <c:v>56.93</c:v>
                      </c:pt>
                    </c:numCache>
                  </c:numRef>
                </c:val>
              </c15:ser>
            </c15:filteredPieSeries>
            <c15:filteredPie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fondy'!$A$30</c15:sqref>
                        </c15:formulaRef>
                      </c:ext>
                    </c:extLst>
                    <c:strCache>
                      <c:ptCount val="1"/>
                      <c:pt idx="0">
                        <c:v>OP Technická pomoc/Technical assistance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Lbls>
                  <c:spPr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000" b="1" i="0" u="none" strike="noStrike" kern="1200" baseline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sk-SK"/>
                    </a:p>
                  </c:txPr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dk1">
                            <a:lumMod val="50000"/>
                            <a:lumOff val="50000"/>
                          </a:schemeClr>
                        </a:solidFill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fondy'!$B$23:$C$23</c15:sqref>
                        </c15:formulaRef>
                      </c:ext>
                    </c:extLst>
                    <c:strCache>
                      <c:ptCount val="2"/>
                      <c:pt idx="0">
                        <c:v>EÚ zdroje/EU funds</c:v>
                      </c:pt>
                      <c:pt idx="1">
                        <c:v>Spoluúčasť/Participation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fondy'!$B$30:$C$30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159.07</c:v>
                      </c:pt>
                      <c:pt idx="1">
                        <c:v>28.07</c:v>
                      </c:pt>
                    </c:numCache>
                  </c:numRef>
                </c:val>
              </c15:ser>
            </c15:filteredPieSeries>
          </c:ext>
        </c:extLst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k-SK" sz="2400" b="1" i="0" baseline="0" dirty="0" smtClean="0">
                <a:effectLst/>
              </a:rPr>
              <a:t>Programové obdobie/</a:t>
            </a:r>
            <a:r>
              <a:rPr lang="en-GB" sz="2400" b="1" i="0" baseline="0" dirty="0" smtClean="0">
                <a:effectLst/>
              </a:rPr>
              <a:t>Operational programmes 20</a:t>
            </a:r>
            <a:r>
              <a:rPr lang="sk-SK" sz="2400" b="1" i="0" baseline="0" dirty="0" smtClean="0">
                <a:effectLst/>
              </a:rPr>
              <a:t>14</a:t>
            </a:r>
            <a:r>
              <a:rPr lang="en-GB" sz="2400" b="1" i="0" baseline="0" dirty="0" smtClean="0">
                <a:effectLst/>
              </a:rPr>
              <a:t> – 20</a:t>
            </a:r>
            <a:r>
              <a:rPr lang="sk-SK" sz="2400" b="1" i="0" baseline="0" dirty="0" smtClean="0">
                <a:effectLst/>
              </a:rPr>
              <a:t>20</a:t>
            </a:r>
            <a:r>
              <a:rPr lang="en-GB" sz="2400" b="1" i="0" baseline="0" dirty="0" smtClean="0">
                <a:effectLst/>
              </a:rPr>
              <a:t> (mill.€)</a:t>
            </a:r>
            <a:endParaRPr lang="sk-SK" sz="2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k-SK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'EU fondy'!$B$23</c:f>
              <c:strCache>
                <c:ptCount val="1"/>
                <c:pt idx="0">
                  <c:v>EÚ zdroje/EU funds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cat>
            <c:strRef>
              <c:f>'EU fondy'!$A$24:$A$30</c:f>
              <c:strCache>
                <c:ptCount val="7"/>
                <c:pt idx="0">
                  <c:v>Research and Innovation</c:v>
                </c:pt>
                <c:pt idx="1">
                  <c:v>Human Resources</c:v>
                </c:pt>
                <c:pt idx="2">
                  <c:v>Quality of Environment</c:v>
                </c:pt>
                <c:pt idx="3">
                  <c:v>Integrated Infrastructure</c:v>
                </c:pt>
                <c:pt idx="4">
                  <c:v>Integrated Regional Operational Programme</c:v>
                </c:pt>
                <c:pt idx="5">
                  <c:v>Effective Public Administration</c:v>
                </c:pt>
                <c:pt idx="6">
                  <c:v>Technical assistance</c:v>
                </c:pt>
              </c:strCache>
            </c:strRef>
          </c:cat>
          <c:val>
            <c:numRef>
              <c:f>'EU fondy'!$B$24:$B$30</c:f>
              <c:numCache>
                <c:formatCode>#,##0.00</c:formatCode>
                <c:ptCount val="7"/>
                <c:pt idx="0">
                  <c:v>2266.7600000000002</c:v>
                </c:pt>
                <c:pt idx="1">
                  <c:v>2204.98</c:v>
                </c:pt>
                <c:pt idx="2">
                  <c:v>3137.9</c:v>
                </c:pt>
                <c:pt idx="3">
                  <c:v>3966.64</c:v>
                </c:pt>
                <c:pt idx="4">
                  <c:v>1754.49</c:v>
                </c:pt>
                <c:pt idx="5" formatCode="General">
                  <c:v>278.44</c:v>
                </c:pt>
                <c:pt idx="6" formatCode="General">
                  <c:v>159.07</c:v>
                </c:pt>
              </c:numCache>
            </c:numRef>
          </c:val>
          <c:extLst/>
        </c:ser>
        <c:ser>
          <c:idx val="2"/>
          <c:order val="1"/>
          <c:tx>
            <c:strRef>
              <c:f>'EU fondy'!$C$23</c:f>
              <c:strCache>
                <c:ptCount val="1"/>
                <c:pt idx="0">
                  <c:v>Spoluúčasť/Participation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2098335269066977E-3"/>
                  <c:y val="-1.3550135501355014E-2"/>
                </c:manualLayout>
              </c:layout>
              <c:tx>
                <c:rich>
                  <a:bodyPr/>
                  <a:lstStyle/>
                  <a:p>
                    <a:fld id="{3E645631-AAB3-47BD-9AA8-D4A651E17E92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-8.8720100404320509E-17"/>
                  <c:y val="-1.1291779584462428E-2"/>
                </c:manualLayout>
              </c:layout>
              <c:tx>
                <c:rich>
                  <a:bodyPr/>
                  <a:lstStyle/>
                  <a:p>
                    <a:fld id="{912A2CE0-C821-46B7-995A-73452F4E6B10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-1.2098335269066977E-3"/>
                  <c:y val="-1.3550135501355014E-2"/>
                </c:manualLayout>
              </c:layout>
              <c:tx>
                <c:rich>
                  <a:bodyPr/>
                  <a:lstStyle/>
                  <a:p>
                    <a:fld id="{96103CBD-B08B-4BC5-A9A6-60FA780C6722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0"/>
                  <c:y val="-1.1291779584462511E-2"/>
                </c:manualLayout>
              </c:layout>
              <c:tx>
                <c:rich>
                  <a:bodyPr/>
                  <a:lstStyle/>
                  <a:p>
                    <a:fld id="{7F52422B-C366-4F9A-9E52-631FA5B025A6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0"/>
                  <c:y val="-6.7750677506775896E-3"/>
                </c:manualLayout>
              </c:layout>
              <c:tx>
                <c:rich>
                  <a:bodyPr/>
                  <a:lstStyle/>
                  <a:p>
                    <a:fld id="{C0220E3F-A57E-4255-B6AA-73D5B91E462C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5"/>
              <c:layout>
                <c:manualLayout>
                  <c:x val="2.4196670538133955E-3"/>
                  <c:y val="-1.3550135501355014E-2"/>
                </c:manualLayout>
              </c:layout>
              <c:tx>
                <c:rich>
                  <a:bodyPr/>
                  <a:lstStyle/>
                  <a:p>
                    <a:fld id="{3468BA4D-3A8C-45CF-B77B-FE11ABBA4DF0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6"/>
              <c:layout>
                <c:manualLayout>
                  <c:x val="-8.8720100404320509E-17"/>
                  <c:y val="-6.7750677506774864E-3"/>
                </c:manualLayout>
              </c:layout>
              <c:tx>
                <c:rich>
                  <a:bodyPr/>
                  <a:lstStyle/>
                  <a:p>
                    <a:fld id="{BA35AE75-CCD6-4CA5-B9EB-EAF1D5C15279}" type="CELLRANGE">
                      <a:rPr lang="en-US"/>
                      <a:pPr/>
                      <a:t>[CELLRANGE]</a:t>
                    </a:fld>
                    <a:endParaRPr lang="sk-SK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k-S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'EU fondy'!$A$24:$A$30</c:f>
              <c:strCache>
                <c:ptCount val="7"/>
                <c:pt idx="0">
                  <c:v>Research and Innovation</c:v>
                </c:pt>
                <c:pt idx="1">
                  <c:v>Human Resources</c:v>
                </c:pt>
                <c:pt idx="2">
                  <c:v>Quality of Environment</c:v>
                </c:pt>
                <c:pt idx="3">
                  <c:v>Integrated Infrastructure</c:v>
                </c:pt>
                <c:pt idx="4">
                  <c:v>Integrated Regional Operational Programme</c:v>
                </c:pt>
                <c:pt idx="5">
                  <c:v>Effective Public Administration</c:v>
                </c:pt>
                <c:pt idx="6">
                  <c:v>Technical assistance</c:v>
                </c:pt>
              </c:strCache>
            </c:strRef>
          </c:cat>
          <c:val>
            <c:numRef>
              <c:f>'EU fondy'!$C$24:$C$30</c:f>
              <c:numCache>
                <c:formatCode>General</c:formatCode>
                <c:ptCount val="7"/>
                <c:pt idx="0" formatCode="#,##0.00">
                  <c:v>1440.43</c:v>
                </c:pt>
                <c:pt idx="1">
                  <c:v>423.54</c:v>
                </c:pt>
                <c:pt idx="2" formatCode="#,##0.00">
                  <c:v>1170.31</c:v>
                </c:pt>
                <c:pt idx="3">
                  <c:v>699.99</c:v>
                </c:pt>
                <c:pt idx="4">
                  <c:v>368.39</c:v>
                </c:pt>
                <c:pt idx="5">
                  <c:v>56.93</c:v>
                </c:pt>
                <c:pt idx="6">
                  <c:v>28.07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'EU fondy'!$E$24:$E$30</c15:f>
                <c15:dlblRangeCache>
                  <c:ptCount val="7"/>
                  <c:pt idx="0">
                    <c:v>38,9%</c:v>
                  </c:pt>
                  <c:pt idx="1">
                    <c:v>16,1%</c:v>
                  </c:pt>
                  <c:pt idx="2">
                    <c:v>27,2%</c:v>
                  </c:pt>
                  <c:pt idx="3">
                    <c:v>15,0%</c:v>
                  </c:pt>
                  <c:pt idx="4">
                    <c:v>17,4%</c:v>
                  </c:pt>
                  <c:pt idx="5">
                    <c:v>17,0%</c:v>
                  </c:pt>
                  <c:pt idx="6">
                    <c:v>15,0%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786368"/>
        <c:axId val="153786760"/>
        <c:extLst>
          <c:ext xmlns:c15="http://schemas.microsoft.com/office/drawing/2012/chart" uri="{02D57815-91ED-43cb-92C2-25804820EDAC}">
            <c15:filteredBarSeries>
              <c15:ser>
                <c:idx val="3"/>
                <c:order val="2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'EU fondy'!$A$24:$A$30</c15:sqref>
                        </c15:formulaRef>
                      </c:ext>
                    </c:extLst>
                    <c:strCache>
                      <c:ptCount val="7"/>
                      <c:pt idx="0">
                        <c:v>Research and Innovation</c:v>
                      </c:pt>
                      <c:pt idx="1">
                        <c:v>Human Resources</c:v>
                      </c:pt>
                      <c:pt idx="2">
                        <c:v>Quality of Environment</c:v>
                      </c:pt>
                      <c:pt idx="3">
                        <c:v>Integrated Infrastructure</c:v>
                      </c:pt>
                      <c:pt idx="4">
                        <c:v>Integrated Regional Operational Programme</c:v>
                      </c:pt>
                      <c:pt idx="5">
                        <c:v>Effective Public Administration</c:v>
                      </c:pt>
                      <c:pt idx="6">
                        <c:v>Technical assistance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'EU fondy'!$D$23:$D$31</c15:sqref>
                        </c15:formulaRef>
                      </c:ext>
                    </c:extLst>
                    <c:numCache>
                      <c:formatCode>#,##0.00</c:formatCode>
                      <c:ptCount val="9"/>
                      <c:pt idx="0" formatCode="General">
                        <c:v>0</c:v>
                      </c:pt>
                      <c:pt idx="1">
                        <c:v>3707.21</c:v>
                      </c:pt>
                      <c:pt idx="2">
                        <c:v>2628.53</c:v>
                      </c:pt>
                      <c:pt idx="3">
                        <c:v>4308.21</c:v>
                      </c:pt>
                      <c:pt idx="4">
                        <c:v>4666.6400000000003</c:v>
                      </c:pt>
                      <c:pt idx="5">
                        <c:v>2122.88</c:v>
                      </c:pt>
                      <c:pt idx="6" formatCode="General">
                        <c:v>335.38</c:v>
                      </c:pt>
                      <c:pt idx="7" formatCode="General">
                        <c:v>187.14</c:v>
                      </c:pt>
                      <c:pt idx="8">
                        <c:v>17955.990000000002</c:v>
                      </c:pt>
                    </c:numCache>
                  </c:numRef>
                </c:val>
              </c15:ser>
            </c15:filteredBarSeries>
            <c15:filteredBarSeries>
              <c15:ser>
                <c:idx val="4"/>
                <c:order val="3"/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fondy'!$A$24:$A$30</c15:sqref>
                        </c15:formulaRef>
                      </c:ext>
                    </c:extLst>
                    <c:strCache>
                      <c:ptCount val="7"/>
                      <c:pt idx="0">
                        <c:v>Research and Innovation</c:v>
                      </c:pt>
                      <c:pt idx="1">
                        <c:v>Human Resources</c:v>
                      </c:pt>
                      <c:pt idx="2">
                        <c:v>Quality of Environment</c:v>
                      </c:pt>
                      <c:pt idx="3">
                        <c:v>Integrated Infrastructure</c:v>
                      </c:pt>
                      <c:pt idx="4">
                        <c:v>Integrated Regional Operational Programme</c:v>
                      </c:pt>
                      <c:pt idx="5">
                        <c:v>Effective Public Administration</c:v>
                      </c:pt>
                      <c:pt idx="6">
                        <c:v>Technical assistance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'EU fondy'!$E$23:$E$31</c15:sqref>
                        </c15:formulaRef>
                      </c:ext>
                    </c:extLst>
                    <c:numCache>
                      <c:formatCode>0.0%</c:formatCode>
                      <c:ptCount val="9"/>
                      <c:pt idx="1">
                        <c:v>0.38854826136096959</c:v>
                      </c:pt>
                      <c:pt idx="2">
                        <c:v>0.16113188740474713</c:v>
                      </c:pt>
                      <c:pt idx="3">
                        <c:v>0.2716464610592334</c:v>
                      </c:pt>
                      <c:pt idx="4">
                        <c:v>0.14999871427836731</c:v>
                      </c:pt>
                      <c:pt idx="5">
                        <c:v>0.17353312481157671</c:v>
                      </c:pt>
                      <c:pt idx="6">
                        <c:v>0.16974774882223151</c:v>
                      </c:pt>
                      <c:pt idx="7">
                        <c:v>0.14999465640696805</c:v>
                      </c:pt>
                      <c:pt idx="8">
                        <c:v>0.23321799577745361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53786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3786760"/>
        <c:crosses val="autoZero"/>
        <c:auto val="1"/>
        <c:lblAlgn val="ctr"/>
        <c:lblOffset val="100"/>
        <c:noMultiLvlLbl val="0"/>
      </c:catAx>
      <c:valAx>
        <c:axId val="153786760"/>
        <c:scaling>
          <c:orientation val="minMax"/>
          <c:max val="32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3786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k-SK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k-S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Hárok1!$C$1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Hárok1!$B$2:$B$7</c:f>
              <c:strCache>
                <c:ptCount val="6"/>
                <c:pt idx="0">
                  <c:v>Slovakia</c:v>
                </c:pt>
                <c:pt idx="1">
                  <c:v>Czech republic</c:v>
                </c:pt>
                <c:pt idx="2">
                  <c:v>Poland</c:v>
                </c:pt>
                <c:pt idx="3">
                  <c:v>Austria</c:v>
                </c:pt>
                <c:pt idx="4">
                  <c:v>Germany</c:v>
                </c:pt>
                <c:pt idx="5">
                  <c:v>EU average</c:v>
                </c:pt>
              </c:strCache>
            </c:strRef>
          </c:cat>
          <c:val>
            <c:numRef>
              <c:f>Hárok1!$C$2:$C$7</c:f>
              <c:numCache>
                <c:formatCode>#,##0</c:formatCode>
                <c:ptCount val="6"/>
                <c:pt idx="0">
                  <c:v>529</c:v>
                </c:pt>
                <c:pt idx="1">
                  <c:v>546</c:v>
                </c:pt>
                <c:pt idx="2">
                  <c:v>497</c:v>
                </c:pt>
                <c:pt idx="3">
                  <c:v>2746</c:v>
                </c:pt>
                <c:pt idx="4">
                  <c:v>3764</c:v>
                </c:pt>
                <c:pt idx="5">
                  <c:v>2481</c:v>
                </c:pt>
              </c:numCache>
            </c:numRef>
          </c:val>
        </c:ser>
        <c:ser>
          <c:idx val="1"/>
          <c:order val="1"/>
          <c:tx>
            <c:strRef>
              <c:f>Hárok1!$D$1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7030A0">
                <a:alpha val="75000"/>
              </a:srgbClr>
            </a:solidFill>
            <a:ln>
              <a:solidFill>
                <a:srgbClr val="7030A0">
                  <a:alpha val="75000"/>
                </a:srgbClr>
              </a:solidFill>
            </a:ln>
            <a:effectLst>
              <a:outerShdw blurRad="50800" dist="38100" algn="l" rotWithShape="0">
                <a:srgbClr val="7030A0">
                  <a:alpha val="40000"/>
                </a:srgbClr>
              </a:outerShdw>
            </a:effectLst>
          </c:spPr>
          <c:invertIfNegative val="0"/>
          <c:cat>
            <c:strRef>
              <c:f>Hárok1!$B$2:$B$7</c:f>
              <c:strCache>
                <c:ptCount val="6"/>
                <c:pt idx="0">
                  <c:v>Slovakia</c:v>
                </c:pt>
                <c:pt idx="1">
                  <c:v>Czech republic</c:v>
                </c:pt>
                <c:pt idx="2">
                  <c:v>Poland</c:v>
                </c:pt>
                <c:pt idx="3">
                  <c:v>Austria</c:v>
                </c:pt>
                <c:pt idx="4">
                  <c:v>Germany</c:v>
                </c:pt>
                <c:pt idx="5">
                  <c:v>EU average</c:v>
                </c:pt>
              </c:strCache>
            </c:strRef>
          </c:cat>
          <c:val>
            <c:numRef>
              <c:f>Hárok1!$D$2:$D$7</c:f>
              <c:numCache>
                <c:formatCode>#,##0</c:formatCode>
                <c:ptCount val="6"/>
                <c:pt idx="0">
                  <c:v>858</c:v>
                </c:pt>
                <c:pt idx="1">
                  <c:v>944</c:v>
                </c:pt>
                <c:pt idx="2">
                  <c:v>844</c:v>
                </c:pt>
                <c:pt idx="3">
                  <c:v>3548</c:v>
                </c:pt>
                <c:pt idx="4">
                  <c:v>3829</c:v>
                </c:pt>
                <c:pt idx="5">
                  <c:v>2804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46"/>
        <c:axId val="154800488"/>
        <c:axId val="154800880"/>
      </c:barChart>
      <c:lineChart>
        <c:grouping val="standard"/>
        <c:varyColors val="0"/>
        <c:ser>
          <c:idx val="2"/>
          <c:order val="2"/>
          <c:tx>
            <c:strRef>
              <c:f>Hárok1!$F$1</c:f>
              <c:strCache>
                <c:ptCount val="1"/>
                <c:pt idx="0">
                  <c:v>development (%)</c:v>
                </c:pt>
              </c:strCache>
            </c:strRef>
          </c:tx>
          <c:spPr>
            <a:ln w="53975" cap="rnd">
              <a:solidFill>
                <a:schemeClr val="tx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2.4068767908309457E-2"/>
                  <c:y val="-7.6567656765676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114613180515762E-2"/>
                  <c:y val="-0.116171617161716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3868194842406875E-2"/>
                  <c:y val="-8.31683168316831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k-SK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Hárok1!$B$2:$B$7</c:f>
              <c:strCache>
                <c:ptCount val="6"/>
                <c:pt idx="0">
                  <c:v>Slovakia</c:v>
                </c:pt>
                <c:pt idx="1">
                  <c:v>Czech republic</c:v>
                </c:pt>
                <c:pt idx="2">
                  <c:v>Poland</c:v>
                </c:pt>
                <c:pt idx="3">
                  <c:v>Austria</c:v>
                </c:pt>
                <c:pt idx="4">
                  <c:v>Germany</c:v>
                </c:pt>
                <c:pt idx="5">
                  <c:v>EU average</c:v>
                </c:pt>
              </c:strCache>
            </c:strRef>
          </c:cat>
          <c:val>
            <c:numRef>
              <c:f>Hárok1!$F$2:$F$7</c:f>
              <c:numCache>
                <c:formatCode>0.0</c:formatCode>
                <c:ptCount val="6"/>
                <c:pt idx="0">
                  <c:v>62.192816635160682</c:v>
                </c:pt>
                <c:pt idx="1">
                  <c:v>72.893772893772905</c:v>
                </c:pt>
                <c:pt idx="2">
                  <c:v>69.818913480885328</c:v>
                </c:pt>
                <c:pt idx="3">
                  <c:v>29.206117989803346</c:v>
                </c:pt>
                <c:pt idx="4">
                  <c:v>1.7268862911795821</c:v>
                </c:pt>
                <c:pt idx="5">
                  <c:v>13.01894397420395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801664"/>
        <c:axId val="154801272"/>
      </c:lineChart>
      <c:catAx>
        <c:axId val="15480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4800880"/>
        <c:crosses val="autoZero"/>
        <c:auto val="1"/>
        <c:lblAlgn val="ctr"/>
        <c:lblOffset val="100"/>
        <c:noMultiLvlLbl val="0"/>
      </c:catAx>
      <c:valAx>
        <c:axId val="15480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sk-SK" b="1" dirty="0" smtClean="0"/>
                  <a:t>€</a:t>
                </a:r>
                <a:endParaRPr lang="sk-SK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sk-SK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4800488"/>
        <c:crosses val="autoZero"/>
        <c:crossBetween val="between"/>
      </c:valAx>
      <c:valAx>
        <c:axId val="154801272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sk-SK" b="1" dirty="0" smtClean="0"/>
                  <a:t>%</a:t>
                </a:r>
                <a:endParaRPr lang="sk-SK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sk-SK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4801664"/>
        <c:crosses val="max"/>
        <c:crossBetween val="between"/>
      </c:valAx>
      <c:catAx>
        <c:axId val="154801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4801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k-SK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k-S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3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1.5307684457597713E-2"/>
          <c:w val="0.99599950062007725"/>
          <c:h val="0.87467767480692626"/>
        </c:manualLayout>
      </c:layout>
      <c:pie3DChart>
        <c:varyColors val="1"/>
        <c:ser>
          <c:idx val="0"/>
          <c:order val="0"/>
          <c:tx>
            <c:strRef>
              <c:f>Hárok1!$B$12</c:f>
              <c:strCache>
                <c:ptCount val="1"/>
                <c:pt idx="0">
                  <c:v>Average wage as a proportion of EU average (%)</c:v>
                </c:pt>
              </c:strCache>
            </c:strRef>
          </c:tx>
          <c:explosion val="10"/>
          <c:dPt>
            <c:idx val="0"/>
            <c:bubble3D val="0"/>
            <c:explosion val="48"/>
            <c:spPr>
              <a:solidFill>
                <a:schemeClr val="accent1"/>
              </a:solidFill>
              <a:ln w="25400">
                <a:solidFill>
                  <a:schemeClr val="accent1"/>
                </a:solidFill>
              </a:ln>
              <a:effectLst/>
              <a:sp3d contourW="25400">
                <a:contourClr>
                  <a:schemeClr val="accent1"/>
                </a:contourClr>
              </a:sp3d>
            </c:spPr>
          </c:dPt>
          <c:dPt>
            <c:idx val="1"/>
            <c:bubble3D val="0"/>
            <c:explosion val="60"/>
            <c:spPr>
              <a:solidFill>
                <a:schemeClr val="accent2"/>
              </a:solidFill>
              <a:ln w="25400">
                <a:solidFill>
                  <a:schemeClr val="accent2"/>
                </a:solidFill>
              </a:ln>
              <a:effectLst/>
              <a:sp3d contourW="25400">
                <a:contourClr>
                  <a:schemeClr val="accent2"/>
                </a:contourClr>
              </a:sp3d>
            </c:spPr>
          </c:dPt>
          <c:dPt>
            <c:idx val="2"/>
            <c:bubble3D val="0"/>
            <c:explosion val="47"/>
            <c:spPr>
              <a:solidFill>
                <a:srgbClr val="92D050"/>
              </a:solidFill>
              <a:ln w="25400">
                <a:solidFill>
                  <a:srgbClr val="92D050"/>
                </a:solidFill>
              </a:ln>
              <a:effectLst/>
              <a:sp3d contourW="25400">
                <a:contourClr>
                  <a:srgbClr val="92D050"/>
                </a:contourClr>
              </a:sp3d>
            </c:spPr>
          </c:dPt>
          <c:dPt>
            <c:idx val="3"/>
            <c:bubble3D val="0"/>
            <c:explosion val="31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bg2">
                    <a:lumMod val="50000"/>
                  </a:schemeClr>
                </a:solidFill>
              </a:ln>
              <a:effectLst/>
              <a:sp3d contourW="25400">
                <a:contourClr>
                  <a:schemeClr val="bg2">
                    <a:lumMod val="50000"/>
                  </a:schemeClr>
                </a:contourClr>
              </a:sp3d>
            </c:spPr>
          </c:dPt>
          <c:dPt>
            <c:idx val="4"/>
            <c:bubble3D val="0"/>
            <c:explosion val="43"/>
            <c:spPr>
              <a:solidFill>
                <a:schemeClr val="accent4"/>
              </a:solidFill>
              <a:ln w="25400">
                <a:solidFill>
                  <a:srgbClr val="FFC000"/>
                </a:solidFill>
              </a:ln>
              <a:effectLst/>
              <a:sp3d contourW="25400">
                <a:contourClr>
                  <a:srgbClr val="FFC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Hárok1!$A$13:$A$17</c:f>
              <c:strCache>
                <c:ptCount val="5"/>
                <c:pt idx="0">
                  <c:v>Slovakia</c:v>
                </c:pt>
                <c:pt idx="1">
                  <c:v>Czech republic</c:v>
                </c:pt>
                <c:pt idx="2">
                  <c:v>Poland</c:v>
                </c:pt>
                <c:pt idx="3">
                  <c:v>Germany</c:v>
                </c:pt>
                <c:pt idx="4">
                  <c:v>Austria</c:v>
                </c:pt>
              </c:strCache>
            </c:strRef>
          </c:cat>
          <c:val>
            <c:numRef>
              <c:f>Hárok1!$B$13:$B$17</c:f>
              <c:numCache>
                <c:formatCode>0.0</c:formatCode>
                <c:ptCount val="5"/>
                <c:pt idx="0">
                  <c:v>30.599144079885875</c:v>
                </c:pt>
                <c:pt idx="1">
                  <c:v>33.66619115549215</c:v>
                </c:pt>
                <c:pt idx="2">
                  <c:v>30.099857346647646</c:v>
                </c:pt>
                <c:pt idx="3">
                  <c:v>136.55492154065621</c:v>
                </c:pt>
                <c:pt idx="4">
                  <c:v>126.53352353780313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k-SK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k-S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Data8!$A$23</c:f>
              <c:strCache>
                <c:ptCount val="1"/>
                <c:pt idx="0">
                  <c:v>EU</c:v>
                </c:pt>
              </c:strCache>
            </c:strRef>
          </c:tx>
          <c:spPr>
            <a:ln w="44450" cap="rnd">
              <a:solidFill>
                <a:srgbClr val="0070C0"/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strRef>
              <c:f>Data8!$B$22:$M$22</c:f>
              <c:strCache>
                <c:ptCount val="8"/>
                <c:pt idx="0">
                  <c:v>2004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Data8!$B$23:$M$23</c:f>
              <c:numCache>
                <c:formatCode>#,##0.0</c:formatCode>
                <c:ptCount val="8"/>
                <c:pt idx="0">
                  <c:v>1.8</c:v>
                </c:pt>
                <c:pt idx="1">
                  <c:v>1.2</c:v>
                </c:pt>
                <c:pt idx="2">
                  <c:v>-0.6</c:v>
                </c:pt>
                <c:pt idx="3">
                  <c:v>-2.7</c:v>
                </c:pt>
                <c:pt idx="4">
                  <c:v>2.8</c:v>
                </c:pt>
                <c:pt idx="5">
                  <c:v>1.6</c:v>
                </c:pt>
                <c:pt idx="6">
                  <c:v>0.4</c:v>
                </c:pt>
                <c:pt idx="7" formatCode="General">
                  <c:v>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Data8!$A$25</c:f>
              <c:strCache>
                <c:ptCount val="1"/>
                <c:pt idx="0">
                  <c:v>DE</c:v>
                </c:pt>
              </c:strCache>
            </c:strRef>
          </c:tx>
          <c:spPr>
            <a:ln w="3492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Data8!$B$22:$M$22</c:f>
              <c:strCache>
                <c:ptCount val="8"/>
                <c:pt idx="0">
                  <c:v>2004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Data8!$B$25:$M$25</c:f>
              <c:numCache>
                <c:formatCode>#,##0.0</c:formatCode>
                <c:ptCount val="8"/>
                <c:pt idx="0">
                  <c:v>0.8</c:v>
                </c:pt>
                <c:pt idx="1">
                  <c:v>1.5</c:v>
                </c:pt>
                <c:pt idx="2">
                  <c:v>-0.2</c:v>
                </c:pt>
                <c:pt idx="3">
                  <c:v>-5.7</c:v>
                </c:pt>
                <c:pt idx="4">
                  <c:v>3.8</c:v>
                </c:pt>
                <c:pt idx="5">
                  <c:v>2.2999999999999998</c:v>
                </c:pt>
                <c:pt idx="6">
                  <c:v>0.7</c:v>
                </c:pt>
                <c:pt idx="7">
                  <c:v>0.9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Data8!$A$26</c:f>
              <c:strCache>
                <c:ptCount val="1"/>
                <c:pt idx="0">
                  <c:v>AT</c:v>
                </c:pt>
              </c:strCache>
            </c:strRef>
          </c:tx>
          <c:spPr>
            <a:ln w="31750" cap="rnd">
              <a:solidFill>
                <a:schemeClr val="tx1"/>
              </a:solidFill>
              <a:prstDash val="lgDashDotDot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25400">
                <a:noFill/>
              </a:ln>
              <a:effectLst/>
            </c:spPr>
          </c:marker>
          <c:cat>
            <c:strRef>
              <c:f>Data8!$B$22:$M$22</c:f>
              <c:strCache>
                <c:ptCount val="8"/>
                <c:pt idx="0">
                  <c:v>2004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Data8!$B$26:$M$26</c:f>
              <c:numCache>
                <c:formatCode>#,##0.0</c:formatCode>
                <c:ptCount val="8"/>
                <c:pt idx="0">
                  <c:v>2.1</c:v>
                </c:pt>
                <c:pt idx="1">
                  <c:v>1.8</c:v>
                </c:pt>
                <c:pt idx="2">
                  <c:v>-0.4</c:v>
                </c:pt>
                <c:pt idx="3">
                  <c:v>-3.4</c:v>
                </c:pt>
                <c:pt idx="4">
                  <c:v>1.2</c:v>
                </c:pt>
                <c:pt idx="5">
                  <c:v>1.2</c:v>
                </c:pt>
                <c:pt idx="6">
                  <c:v>-0.5</c:v>
                </c:pt>
                <c:pt idx="7">
                  <c:v>0.2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Data8!$A$27</c:f>
              <c:strCache>
                <c:ptCount val="1"/>
                <c:pt idx="0">
                  <c:v>PL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Data8!$B$22:$M$22</c:f>
              <c:strCache>
                <c:ptCount val="8"/>
                <c:pt idx="0">
                  <c:v>2004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Data8!$B$27:$M$27</c:f>
              <c:numCache>
                <c:formatCode>#,##0.0</c:formatCode>
                <c:ptCount val="8"/>
                <c:pt idx="0">
                  <c:v>4</c:v>
                </c:pt>
                <c:pt idx="1">
                  <c:v>2.6</c:v>
                </c:pt>
                <c:pt idx="2">
                  <c:v>0.1</c:v>
                </c:pt>
                <c:pt idx="3">
                  <c:v>2.2999999999999998</c:v>
                </c:pt>
                <c:pt idx="4">
                  <c:v>6.6</c:v>
                </c:pt>
                <c:pt idx="5">
                  <c:v>4.4000000000000004</c:v>
                </c:pt>
                <c:pt idx="6">
                  <c:v>1.6</c:v>
                </c:pt>
                <c:pt idx="7">
                  <c:v>2.2000000000000002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Data8!$A$28</c:f>
              <c:strCache>
                <c:ptCount val="1"/>
                <c:pt idx="0">
                  <c:v>CZ</c:v>
                </c:pt>
              </c:strCache>
            </c:strRef>
          </c:tx>
          <c:spPr>
            <a:ln w="44450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triangle"/>
            <c:size val="9"/>
            <c:spPr>
              <a:solidFill>
                <a:schemeClr val="accent4">
                  <a:lumMod val="75000"/>
                </a:schemeClr>
              </a:solidFill>
              <a:ln w="9525">
                <a:solidFill>
                  <a:schemeClr val="accent4">
                    <a:lumMod val="75000"/>
                  </a:schemeClr>
                </a:solidFill>
              </a:ln>
              <a:effectLst/>
            </c:spPr>
          </c:marker>
          <c:cat>
            <c:strRef>
              <c:f>Data8!$B$22:$M$22</c:f>
              <c:strCache>
                <c:ptCount val="8"/>
                <c:pt idx="0">
                  <c:v>2004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Data8!$B$28:$M$28</c:f>
              <c:numCache>
                <c:formatCode>#,##0.0</c:formatCode>
                <c:ptCount val="8"/>
                <c:pt idx="0">
                  <c:v>5.0999999999999996</c:v>
                </c:pt>
                <c:pt idx="1">
                  <c:v>3.4</c:v>
                </c:pt>
                <c:pt idx="2">
                  <c:v>0.5</c:v>
                </c:pt>
                <c:pt idx="3">
                  <c:v>-3.1</c:v>
                </c:pt>
                <c:pt idx="4">
                  <c:v>3.4</c:v>
                </c:pt>
                <c:pt idx="5">
                  <c:v>2.2000000000000002</c:v>
                </c:pt>
                <c:pt idx="6">
                  <c:v>1.4</c:v>
                </c:pt>
                <c:pt idx="7" formatCode="General">
                  <c:v>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Data8!$A$29</c:f>
              <c:strCache>
                <c:ptCount val="1"/>
                <c:pt idx="0">
                  <c:v>SK</c:v>
                </c:pt>
              </c:strCache>
            </c:strRef>
          </c:tx>
          <c:spPr>
            <a:ln w="44450" cap="rnd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circle"/>
            <c:size val="9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036902042357275E-2"/>
                  <c:y val="-5.5944736330025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36902042357275E-2"/>
                  <c:y val="-7.0539015372640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4013302874401477E-2"/>
                  <c:y val="-0.104592333138742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600" b="1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k-S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Data8!$B$22:$M$22</c:f>
              <c:strCache>
                <c:ptCount val="8"/>
                <c:pt idx="0">
                  <c:v>2004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Data8!$B$29:$M$29</c:f>
              <c:numCache>
                <c:formatCode>#,##0.0</c:formatCode>
                <c:ptCount val="8"/>
                <c:pt idx="0">
                  <c:v>5.5</c:v>
                </c:pt>
                <c:pt idx="1">
                  <c:v>8.6</c:v>
                </c:pt>
                <c:pt idx="2">
                  <c:v>2.4</c:v>
                </c:pt>
                <c:pt idx="3">
                  <c:v>-3.6</c:v>
                </c:pt>
                <c:pt idx="4">
                  <c:v>6.7</c:v>
                </c:pt>
                <c:pt idx="5">
                  <c:v>1</c:v>
                </c:pt>
                <c:pt idx="6">
                  <c:v>1.1000000000000001</c:v>
                </c:pt>
                <c:pt idx="7">
                  <c:v>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803232"/>
        <c:axId val="154803624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Data8!$A$24</c15:sqref>
                        </c15:formulaRef>
                      </c:ext>
                    </c:extLst>
                    <c:strCache>
                      <c:ptCount val="1"/>
                      <c:pt idx="0">
                        <c:v>EA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ormulaRef>
                          <c15:sqref>Data8!$B$22:$M$22</c15:sqref>
                        </c15:formulaRef>
                      </c:ext>
                    </c:extLst>
                    <c:strCache>
                      <c:ptCount val="8"/>
                      <c:pt idx="0">
                        <c:v>2004</c:v>
                      </c:pt>
                      <c:pt idx="1">
                        <c:v>2007</c:v>
                      </c:pt>
                      <c:pt idx="2">
                        <c:v>2008</c:v>
                      </c:pt>
                      <c:pt idx="3">
                        <c:v>2009</c:v>
                      </c:pt>
                      <c:pt idx="4">
                        <c:v>2010</c:v>
                      </c:pt>
                      <c:pt idx="5">
                        <c:v>2011</c:v>
                      </c:pt>
                      <c:pt idx="6">
                        <c:v>2014</c:v>
                      </c:pt>
                      <c:pt idx="7">
                        <c:v>2015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Data8!$B$24:$M$24</c15:sqref>
                        </c15:formulaRef>
                      </c:ext>
                    </c:extLst>
                    <c:numCache>
                      <c:formatCode>#,##0.0</c:formatCode>
                      <c:ptCount val="8"/>
                      <c:pt idx="0">
                        <c:v>1.5</c:v>
                      </c:pt>
                      <c:pt idx="1">
                        <c:v>1.1000000000000001</c:v>
                      </c:pt>
                      <c:pt idx="2">
                        <c:v>-0.4</c:v>
                      </c:pt>
                      <c:pt idx="3">
                        <c:v>-2.7</c:v>
                      </c:pt>
                      <c:pt idx="4">
                        <c:v>2.6</c:v>
                      </c:pt>
                      <c:pt idx="5">
                        <c:v>1.5</c:v>
                      </c:pt>
                      <c:pt idx="6">
                        <c:v>0.3</c:v>
                      </c:pt>
                      <c:pt idx="7" formatCode="General">
                        <c:v>0.6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15480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4803624"/>
        <c:crosses val="autoZero"/>
        <c:auto val="1"/>
        <c:lblAlgn val="ctr"/>
        <c:lblOffset val="100"/>
        <c:noMultiLvlLbl val="0"/>
      </c:catAx>
      <c:valAx>
        <c:axId val="154803624"/>
        <c:scaling>
          <c:orientation val="minMax"/>
          <c:min val="-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4803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44878046581757"/>
          <c:y val="0.90341869231769123"/>
          <c:w val="0.7346665258823929"/>
          <c:h val="7.74132214893112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k-S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407829353629295E-2"/>
          <c:y val="3.7420437046271175E-2"/>
          <c:w val="0.78917952052032825"/>
          <c:h val="0.734889821808315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Data26!$J$10</c:f>
              <c:strCache>
                <c:ptCount val="1"/>
                <c:pt idx="0">
                  <c:v>Produktivita práce ako percento priemeru EÚ/Labour productivity in EU average (%)</c:v>
                </c:pt>
              </c:strCache>
            </c:strRef>
          </c:tx>
          <c:spPr>
            <a:solidFill>
              <a:schemeClr val="accent1">
                <a:lumMod val="75000"/>
                <a:alpha val="53000"/>
              </a:schemeClr>
            </a:solidFill>
            <a:ln>
              <a:noFill/>
            </a:ln>
            <a:effectLst>
              <a:outerShdw blurRad="50800" dist="38100" algn="l" rotWithShape="0">
                <a:schemeClr val="accent1">
                  <a:lumMod val="75000"/>
                  <a:alpha val="40000"/>
                </a:scheme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Data26!$A$27:$A$33</c:f>
              <c:strCache>
                <c:ptCount val="7"/>
                <c:pt idx="0">
                  <c:v>EU</c:v>
                </c:pt>
                <c:pt idx="1">
                  <c:v>EA</c:v>
                </c:pt>
                <c:pt idx="2">
                  <c:v>DE</c:v>
                </c:pt>
                <c:pt idx="3">
                  <c:v>AT</c:v>
                </c:pt>
                <c:pt idx="4">
                  <c:v>PL</c:v>
                </c:pt>
                <c:pt idx="5">
                  <c:v>CZ</c:v>
                </c:pt>
                <c:pt idx="6">
                  <c:v>SK</c:v>
                </c:pt>
              </c:strCache>
            </c:strRef>
          </c:cat>
          <c:val>
            <c:numRef>
              <c:f>Data26!$J$11:$J$17</c:f>
              <c:numCache>
                <c:formatCode>#,##0.0</c:formatCode>
                <c:ptCount val="7"/>
                <c:pt idx="0">
                  <c:v>100</c:v>
                </c:pt>
                <c:pt idx="1">
                  <c:v>107.4</c:v>
                </c:pt>
                <c:pt idx="2">
                  <c:v>106.3</c:v>
                </c:pt>
                <c:pt idx="3">
                  <c:v>115.3</c:v>
                </c:pt>
                <c:pt idx="4">
                  <c:v>73.7</c:v>
                </c:pt>
                <c:pt idx="5">
                  <c:v>77.599999999999994</c:v>
                </c:pt>
                <c:pt idx="6">
                  <c:v>83.4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overlap val="-23"/>
        <c:axId val="155005512"/>
        <c:axId val="155005904"/>
      </c:barChart>
      <c:lineChart>
        <c:grouping val="standard"/>
        <c:varyColors val="0"/>
        <c:ser>
          <c:idx val="1"/>
          <c:order val="1"/>
          <c:tx>
            <c:strRef>
              <c:f>Data26!$J$26</c:f>
              <c:strCache>
                <c:ptCount val="1"/>
                <c:pt idx="0">
                  <c:v>Odmeny zamestnancov na HDP/Compensation of employees (%GDP)</c:v>
                </c:pt>
              </c:strCache>
            </c:strRef>
          </c:tx>
          <c:spPr>
            <a:ln w="44450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9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k-SK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Data26!$A$27:$A$33</c:f>
              <c:strCache>
                <c:ptCount val="7"/>
                <c:pt idx="0">
                  <c:v>EU</c:v>
                </c:pt>
                <c:pt idx="1">
                  <c:v>EA</c:v>
                </c:pt>
                <c:pt idx="2">
                  <c:v>DE</c:v>
                </c:pt>
                <c:pt idx="3">
                  <c:v>AT</c:v>
                </c:pt>
                <c:pt idx="4">
                  <c:v>PL</c:v>
                </c:pt>
                <c:pt idx="5">
                  <c:v>CZ</c:v>
                </c:pt>
                <c:pt idx="6">
                  <c:v>SK</c:v>
                </c:pt>
              </c:strCache>
            </c:strRef>
          </c:cat>
          <c:val>
            <c:numRef>
              <c:f>Data26!$J$27:$J$33</c:f>
              <c:numCache>
                <c:formatCode>#,##0.0</c:formatCode>
                <c:ptCount val="7"/>
                <c:pt idx="0">
                  <c:v>47.7</c:v>
                </c:pt>
                <c:pt idx="1">
                  <c:v>48.1</c:v>
                </c:pt>
                <c:pt idx="2">
                  <c:v>50.9</c:v>
                </c:pt>
                <c:pt idx="3">
                  <c:v>48.2</c:v>
                </c:pt>
                <c:pt idx="4">
                  <c:v>37.4</c:v>
                </c:pt>
                <c:pt idx="5">
                  <c:v>40.200000000000003</c:v>
                </c:pt>
                <c:pt idx="6">
                  <c:v>37.799999999999997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06688"/>
        <c:axId val="155006296"/>
      </c:lineChart>
      <c:catAx>
        <c:axId val="155005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5005904"/>
        <c:crosses val="autoZero"/>
        <c:auto val="1"/>
        <c:lblAlgn val="ctr"/>
        <c:lblOffset val="100"/>
        <c:noMultiLvlLbl val="0"/>
      </c:catAx>
      <c:valAx>
        <c:axId val="155005904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sk-SK" sz="1600" noProof="0" dirty="0" smtClean="0"/>
                  <a:t>Produktivita práce</a:t>
                </a:r>
                <a:r>
                  <a:rPr lang="en-GB" sz="1600" noProof="0" dirty="0" smtClean="0"/>
                  <a:t>/Labour productivity </a:t>
                </a:r>
                <a:r>
                  <a:rPr lang="en-US" sz="1600" dirty="0" smtClean="0"/>
                  <a:t>(%)</a:t>
                </a:r>
                <a:endParaRPr lang="en-US" sz="1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sk-SK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5005512"/>
        <c:crosses val="autoZero"/>
        <c:crossBetween val="between"/>
      </c:valAx>
      <c:valAx>
        <c:axId val="155006296"/>
        <c:scaling>
          <c:orientation val="minMax"/>
          <c:max val="70"/>
          <c:min val="0"/>
        </c:scaling>
        <c:delete val="0"/>
        <c:axPos val="r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600"/>
                  <a:t>Podiel odmien na HDP/Compensation (%GDP)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sk-SK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5006688"/>
        <c:crosses val="max"/>
        <c:crossBetween val="between"/>
      </c:valAx>
      <c:catAx>
        <c:axId val="1550066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50062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160335640671304E-2"/>
          <c:y val="0.85502053237515585"/>
          <c:w val="0.98583966435932868"/>
          <c:h val="0.131010119527755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k-SK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k-SK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496185245438413E-2"/>
          <c:y val="1.954760970011778E-2"/>
          <c:w val="0.94952060201684574"/>
          <c:h val="0.67148946239371321"/>
        </c:manualLayout>
      </c:layout>
      <c:lineChart>
        <c:grouping val="standard"/>
        <c:varyColors val="0"/>
        <c:ser>
          <c:idx val="0"/>
          <c:order val="0"/>
          <c:tx>
            <c:strRef>
              <c:f>Data26!$B$55</c:f>
              <c:strCache>
                <c:ptCount val="1"/>
                <c:pt idx="0">
                  <c:v>Zisky na HDP/Profits (%GDP)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-3.5442940522646328E-2"/>
                  <c:y val="-5.85766136439350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665110885496018E-2"/>
                  <c:y val="-6.3519278728948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054025704071173E-2"/>
                  <c:y val="-4.12773831429434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775029231043127E-2"/>
                      <c:h val="0.100323841859625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00B05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k-SK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Data26!$A$56:$A$62</c:f>
              <c:strCache>
                <c:ptCount val="7"/>
                <c:pt idx="0">
                  <c:v>EU</c:v>
                </c:pt>
                <c:pt idx="1">
                  <c:v>EA</c:v>
                </c:pt>
                <c:pt idx="2">
                  <c:v>DE</c:v>
                </c:pt>
                <c:pt idx="3">
                  <c:v>AT</c:v>
                </c:pt>
                <c:pt idx="4">
                  <c:v>PL</c:v>
                </c:pt>
                <c:pt idx="5">
                  <c:v>CZ</c:v>
                </c:pt>
                <c:pt idx="6">
                  <c:v>SK</c:v>
                </c:pt>
              </c:strCache>
            </c:strRef>
          </c:cat>
          <c:val>
            <c:numRef>
              <c:f>Data26!$B$56:$B$62</c:f>
              <c:numCache>
                <c:formatCode>#,##0.0</c:formatCode>
                <c:ptCount val="7"/>
                <c:pt idx="0">
                  <c:v>40.5</c:v>
                </c:pt>
                <c:pt idx="1">
                  <c:v>40.700000000000003</c:v>
                </c:pt>
                <c:pt idx="2">
                  <c:v>39.200000000000003</c:v>
                </c:pt>
                <c:pt idx="3">
                  <c:v>38.9</c:v>
                </c:pt>
                <c:pt idx="4">
                  <c:v>51.3</c:v>
                </c:pt>
                <c:pt idx="5">
                  <c:v>51.1</c:v>
                </c:pt>
                <c:pt idx="6">
                  <c:v>52.2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Data26!$C$55</c:f>
              <c:strCache>
                <c:ptCount val="1"/>
                <c:pt idx="0">
                  <c:v>Odmeny zamestnancov na HDP/Compensation of employees (%GDP)</c:v>
                </c:pt>
              </c:strCache>
            </c:strRef>
          </c:tx>
          <c:spPr>
            <a:ln w="44450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9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-2.0165810987022949E-2"/>
                  <c:y val="5.9812474508302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3609684978371433E-2"/>
                  <c:y val="7.21691372208367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054025704071173E-2"/>
                  <c:y val="5.23984768807813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k-SK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Data26!$A$56:$A$62</c:f>
              <c:strCache>
                <c:ptCount val="7"/>
                <c:pt idx="0">
                  <c:v>EU</c:v>
                </c:pt>
                <c:pt idx="1">
                  <c:v>EA</c:v>
                </c:pt>
                <c:pt idx="2">
                  <c:v>DE</c:v>
                </c:pt>
                <c:pt idx="3">
                  <c:v>AT</c:v>
                </c:pt>
                <c:pt idx="4">
                  <c:v>PL</c:v>
                </c:pt>
                <c:pt idx="5">
                  <c:v>CZ</c:v>
                </c:pt>
                <c:pt idx="6">
                  <c:v>SK</c:v>
                </c:pt>
              </c:strCache>
            </c:strRef>
          </c:cat>
          <c:val>
            <c:numRef>
              <c:f>Data26!$C$56:$C$62</c:f>
              <c:numCache>
                <c:formatCode>#,##0.0</c:formatCode>
                <c:ptCount val="7"/>
                <c:pt idx="0">
                  <c:v>47.6</c:v>
                </c:pt>
                <c:pt idx="1">
                  <c:v>47.8</c:v>
                </c:pt>
                <c:pt idx="2">
                  <c:v>50.9</c:v>
                </c:pt>
                <c:pt idx="3">
                  <c:v>48.3</c:v>
                </c:pt>
                <c:pt idx="4">
                  <c:v>37.4</c:v>
                </c:pt>
                <c:pt idx="5">
                  <c:v>40.200000000000003</c:v>
                </c:pt>
                <c:pt idx="6">
                  <c:v>38.4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07472"/>
        <c:axId val="155007864"/>
      </c:lineChart>
      <c:catAx>
        <c:axId val="15500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5007864"/>
        <c:crosses val="autoZero"/>
        <c:auto val="1"/>
        <c:lblAlgn val="ctr"/>
        <c:lblOffset val="100"/>
        <c:noMultiLvlLbl val="0"/>
      </c:catAx>
      <c:valAx>
        <c:axId val="155007864"/>
        <c:scaling>
          <c:orientation val="minMax"/>
          <c:min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155007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k-SK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4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k-SK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171334869197759E-2"/>
          <c:y val="1.8790605866031641E-2"/>
          <c:w val="0.8470584317979496"/>
          <c:h val="0.42436990717585654"/>
        </c:manualLayout>
      </c:layout>
      <c:barChart>
        <c:barDir val="col"/>
        <c:grouping val="clustered"/>
        <c:varyColors val="0"/>
        <c:ser>
          <c:idx val="10"/>
          <c:order val="10"/>
          <c:tx>
            <c:strRef>
              <c:f>Hárok1!$L$1</c:f>
              <c:strCache>
                <c:ptCount val="1"/>
                <c:pt idx="0">
                  <c:v>2015 (€ per month)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Hárok1!$A$2:$A$22</c:f>
              <c:strCache>
                <c:ptCount val="21"/>
                <c:pt idx="0">
                  <c:v>National economy</c:v>
                </c:pt>
                <c:pt idx="1">
                  <c:v>A Agriculture, forestry and fishing</c:v>
                </c:pt>
                <c:pt idx="2">
                  <c:v>B,C,D,E Total industry</c:v>
                </c:pt>
                <c:pt idx="3">
                  <c:v>B Mining and quarrying</c:v>
                </c:pt>
                <c:pt idx="4">
                  <c:v>C Manufacturing</c:v>
                </c:pt>
                <c:pt idx="5">
                  <c:v>D Electricity, gas, steam and air conditioning supply</c:v>
                </c:pt>
                <c:pt idx="6">
                  <c:v>E Water supply; sewerage, waste management and remediation activities</c:v>
                </c:pt>
                <c:pt idx="7">
                  <c:v>F Construction</c:v>
                </c:pt>
                <c:pt idx="8">
                  <c:v>G Wholesale and retail trade; repair of motor vehicles and motorcycles</c:v>
                </c:pt>
                <c:pt idx="9">
                  <c:v>H Transportation and storage</c:v>
                </c:pt>
                <c:pt idx="10">
                  <c:v>I Accommodation and food service activities</c:v>
                </c:pt>
                <c:pt idx="11">
                  <c:v>J Information and communication</c:v>
                </c:pt>
                <c:pt idx="12">
                  <c:v>K Financial and insurance activities</c:v>
                </c:pt>
                <c:pt idx="13">
                  <c:v>L Real estate activities</c:v>
                </c:pt>
                <c:pt idx="14">
                  <c:v>M Professional, scientific and technical activities</c:v>
                </c:pt>
                <c:pt idx="15">
                  <c:v>N Administrative and support service activities</c:v>
                </c:pt>
                <c:pt idx="16">
                  <c:v>O Public administration and defence; compulsory social security</c:v>
                </c:pt>
                <c:pt idx="17">
                  <c:v>P Education</c:v>
                </c:pt>
                <c:pt idx="18">
                  <c:v>Q Human health and social work activities</c:v>
                </c:pt>
                <c:pt idx="19">
                  <c:v>R Arts, entertainment and recreation</c:v>
                </c:pt>
                <c:pt idx="20">
                  <c:v>S Other service activities</c:v>
                </c:pt>
              </c:strCache>
            </c:strRef>
          </c:cat>
          <c:val>
            <c:numRef>
              <c:f>Hárok1!$L$2:$L$22</c:f>
              <c:numCache>
                <c:formatCode>General</c:formatCode>
                <c:ptCount val="21"/>
                <c:pt idx="0">
                  <c:v>883</c:v>
                </c:pt>
                <c:pt idx="1">
                  <c:v>670</c:v>
                </c:pt>
                <c:pt idx="2">
                  <c:v>965</c:v>
                </c:pt>
                <c:pt idx="3" formatCode="#,##0">
                  <c:v>1041</c:v>
                </c:pt>
                <c:pt idx="4">
                  <c:v>945</c:v>
                </c:pt>
                <c:pt idx="5" formatCode="#,##0">
                  <c:v>1531</c:v>
                </c:pt>
                <c:pt idx="6">
                  <c:v>893</c:v>
                </c:pt>
                <c:pt idx="7">
                  <c:v>632</c:v>
                </c:pt>
                <c:pt idx="8">
                  <c:v>814</c:v>
                </c:pt>
                <c:pt idx="9">
                  <c:v>863</c:v>
                </c:pt>
                <c:pt idx="10">
                  <c:v>533</c:v>
                </c:pt>
                <c:pt idx="11" formatCode="#,##0">
                  <c:v>1751</c:v>
                </c:pt>
                <c:pt idx="12" formatCode="#,##0">
                  <c:v>1686</c:v>
                </c:pt>
                <c:pt idx="13">
                  <c:v>893</c:v>
                </c:pt>
                <c:pt idx="14">
                  <c:v>983</c:v>
                </c:pt>
                <c:pt idx="15">
                  <c:v>862</c:v>
                </c:pt>
                <c:pt idx="16" formatCode="#,##0">
                  <c:v>1083</c:v>
                </c:pt>
                <c:pt idx="17">
                  <c:v>794</c:v>
                </c:pt>
                <c:pt idx="18">
                  <c:v>858</c:v>
                </c:pt>
                <c:pt idx="19">
                  <c:v>653</c:v>
                </c:pt>
                <c:pt idx="20">
                  <c:v>593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3024848"/>
        <c:axId val="2830252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Hárok1!$B$1</c15:sqref>
                        </c15:formulaRef>
                      </c:ext>
                    </c:extLst>
                    <c:strCache>
                      <c:ptCount val="1"/>
                      <c:pt idx="0">
                        <c:v>2014Q3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Hárok1!$A$2:$A$22</c15:sqref>
                        </c15:formulaRef>
                      </c:ext>
                    </c:extLst>
                    <c:strCache>
                      <c:ptCount val="21"/>
                      <c:pt idx="0">
                        <c:v>National economy</c:v>
                      </c:pt>
                      <c:pt idx="1">
                        <c:v>A Agriculture, forestry and fishing</c:v>
                      </c:pt>
                      <c:pt idx="2">
                        <c:v>B,C,D,E Total industry</c:v>
                      </c:pt>
                      <c:pt idx="3">
                        <c:v>B Mining and quarrying</c:v>
                      </c:pt>
                      <c:pt idx="4">
                        <c:v>C Manufacturing</c:v>
                      </c:pt>
                      <c:pt idx="5">
                        <c:v>D Electricity, gas, steam and air conditioning supply</c:v>
                      </c:pt>
                      <c:pt idx="6">
                        <c:v>E Water supply; sewerage, waste management and remediation activities</c:v>
                      </c:pt>
                      <c:pt idx="7">
                        <c:v>F Construction</c:v>
                      </c:pt>
                      <c:pt idx="8">
                        <c:v>G Wholesale and retail trade; repair of motor vehicles and motorcycles</c:v>
                      </c:pt>
                      <c:pt idx="9">
                        <c:v>H Transportation and storage</c:v>
                      </c:pt>
                      <c:pt idx="10">
                        <c:v>I Accommodation and food service activities</c:v>
                      </c:pt>
                      <c:pt idx="11">
                        <c:v>J Information and communication</c:v>
                      </c:pt>
                      <c:pt idx="12">
                        <c:v>K Financial and insurance activities</c:v>
                      </c:pt>
                      <c:pt idx="13">
                        <c:v>L Real estate activities</c:v>
                      </c:pt>
                      <c:pt idx="14">
                        <c:v>M Professional, scientific and technical activities</c:v>
                      </c:pt>
                      <c:pt idx="15">
                        <c:v>N Administrative and support service activities</c:v>
                      </c:pt>
                      <c:pt idx="16">
                        <c:v>O Public administration and defence; compulsory social security</c:v>
                      </c:pt>
                      <c:pt idx="17">
                        <c:v>P Education</c:v>
                      </c:pt>
                      <c:pt idx="18">
                        <c:v>Q Human health and social work activities</c:v>
                      </c:pt>
                      <c:pt idx="19">
                        <c:v>R Arts, entertainment and recreation</c:v>
                      </c:pt>
                      <c:pt idx="20">
                        <c:v>S Other service activities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Hárok1!$B$2:$B$22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837</c:v>
                      </c:pt>
                      <c:pt idx="1">
                        <c:v>702</c:v>
                      </c:pt>
                      <c:pt idx="2">
                        <c:v>909</c:v>
                      </c:pt>
                      <c:pt idx="3">
                        <c:v>971</c:v>
                      </c:pt>
                      <c:pt idx="4">
                        <c:v>888</c:v>
                      </c:pt>
                      <c:pt idx="5" formatCode="#,##0">
                        <c:v>1462</c:v>
                      </c:pt>
                      <c:pt idx="6">
                        <c:v>857</c:v>
                      </c:pt>
                      <c:pt idx="7">
                        <c:v>601</c:v>
                      </c:pt>
                      <c:pt idx="8">
                        <c:v>796</c:v>
                      </c:pt>
                      <c:pt idx="9">
                        <c:v>784</c:v>
                      </c:pt>
                      <c:pt idx="10">
                        <c:v>532</c:v>
                      </c:pt>
                      <c:pt idx="11" formatCode="#,##0">
                        <c:v>1591</c:v>
                      </c:pt>
                      <c:pt idx="12" formatCode="#,##0">
                        <c:v>1489</c:v>
                      </c:pt>
                      <c:pt idx="13">
                        <c:v>785</c:v>
                      </c:pt>
                      <c:pt idx="14" formatCode="#,##0">
                        <c:v>1052</c:v>
                      </c:pt>
                      <c:pt idx="15">
                        <c:v>921</c:v>
                      </c:pt>
                      <c:pt idx="16" formatCode="#,##0">
                        <c:v>1011</c:v>
                      </c:pt>
                      <c:pt idx="17">
                        <c:v>722</c:v>
                      </c:pt>
                      <c:pt idx="18">
                        <c:v>815</c:v>
                      </c:pt>
                      <c:pt idx="19">
                        <c:v>651</c:v>
                      </c:pt>
                      <c:pt idx="20">
                        <c:v>577</c:v>
                      </c:pt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Hárok1!$C$1</c15:sqref>
                        </c15:formulaRef>
                      </c:ext>
                    </c:extLst>
                    <c:strCache>
                      <c:ptCount val="1"/>
                      <c:pt idx="0">
                        <c:v>2015Q3</c:v>
                      </c:pt>
                    </c:strCache>
                  </c:strRef>
                </c:tx>
                <c:spPr>
                  <a:solidFill>
                    <a:srgbClr val="7030A0">
                      <a:alpha val="83000"/>
                    </a:srgbClr>
                  </a:solidFill>
                  <a:ln>
                    <a:solidFill>
                      <a:srgbClr val="7030A0"/>
                    </a:solidFill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Hárok1!$A$2:$A$22</c15:sqref>
                        </c15:formulaRef>
                      </c:ext>
                    </c:extLst>
                    <c:strCache>
                      <c:ptCount val="21"/>
                      <c:pt idx="0">
                        <c:v>National economy</c:v>
                      </c:pt>
                      <c:pt idx="1">
                        <c:v>A Agriculture, forestry and fishing</c:v>
                      </c:pt>
                      <c:pt idx="2">
                        <c:v>B,C,D,E Total industry</c:v>
                      </c:pt>
                      <c:pt idx="3">
                        <c:v>B Mining and quarrying</c:v>
                      </c:pt>
                      <c:pt idx="4">
                        <c:v>C Manufacturing</c:v>
                      </c:pt>
                      <c:pt idx="5">
                        <c:v>D Electricity, gas, steam and air conditioning supply</c:v>
                      </c:pt>
                      <c:pt idx="6">
                        <c:v>E Water supply; sewerage, waste management and remediation activities</c:v>
                      </c:pt>
                      <c:pt idx="7">
                        <c:v>F Construction</c:v>
                      </c:pt>
                      <c:pt idx="8">
                        <c:v>G Wholesale and retail trade; repair of motor vehicles and motorcycles</c:v>
                      </c:pt>
                      <c:pt idx="9">
                        <c:v>H Transportation and storage</c:v>
                      </c:pt>
                      <c:pt idx="10">
                        <c:v>I Accommodation and food service activities</c:v>
                      </c:pt>
                      <c:pt idx="11">
                        <c:v>J Information and communication</c:v>
                      </c:pt>
                      <c:pt idx="12">
                        <c:v>K Financial and insurance activities</c:v>
                      </c:pt>
                      <c:pt idx="13">
                        <c:v>L Real estate activities</c:v>
                      </c:pt>
                      <c:pt idx="14">
                        <c:v>M Professional, scientific and technical activities</c:v>
                      </c:pt>
                      <c:pt idx="15">
                        <c:v>N Administrative and support service activities</c:v>
                      </c:pt>
                      <c:pt idx="16">
                        <c:v>O Public administration and defence; compulsory social security</c:v>
                      </c:pt>
                      <c:pt idx="17">
                        <c:v>P Education</c:v>
                      </c:pt>
                      <c:pt idx="18">
                        <c:v>Q Human health and social work activities</c:v>
                      </c:pt>
                      <c:pt idx="19">
                        <c:v>R Arts, entertainment and recreation</c:v>
                      </c:pt>
                      <c:pt idx="20">
                        <c:v>S Other service activities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Hárok1!$C$2:$C$22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861</c:v>
                      </c:pt>
                      <c:pt idx="1">
                        <c:v>669</c:v>
                      </c:pt>
                      <c:pt idx="2">
                        <c:v>941</c:v>
                      </c:pt>
                      <c:pt idx="3" formatCode="#,##0">
                        <c:v>1024</c:v>
                      </c:pt>
                      <c:pt idx="4">
                        <c:v>923</c:v>
                      </c:pt>
                      <c:pt idx="5" formatCode="#,##0">
                        <c:v>1446</c:v>
                      </c:pt>
                      <c:pt idx="6">
                        <c:v>882</c:v>
                      </c:pt>
                      <c:pt idx="7">
                        <c:v>635</c:v>
                      </c:pt>
                      <c:pt idx="8">
                        <c:v>819</c:v>
                      </c:pt>
                      <c:pt idx="9">
                        <c:v>830</c:v>
                      </c:pt>
                      <c:pt idx="10">
                        <c:v>563</c:v>
                      </c:pt>
                      <c:pt idx="11" formatCode="#,##0">
                        <c:v>1686</c:v>
                      </c:pt>
                      <c:pt idx="12" formatCode="#,##0">
                        <c:v>1550</c:v>
                      </c:pt>
                      <c:pt idx="13">
                        <c:v>808</c:v>
                      </c:pt>
                      <c:pt idx="14">
                        <c:v>984</c:v>
                      </c:pt>
                      <c:pt idx="15">
                        <c:v>868</c:v>
                      </c:pt>
                      <c:pt idx="16" formatCode="#,##0">
                        <c:v>1033</c:v>
                      </c:pt>
                      <c:pt idx="17">
                        <c:v>751</c:v>
                      </c:pt>
                      <c:pt idx="18">
                        <c:v>842</c:v>
                      </c:pt>
                      <c:pt idx="19">
                        <c:v>665</c:v>
                      </c:pt>
                      <c:pt idx="20">
                        <c:v>605</c:v>
                      </c:pt>
                    </c:numCache>
                  </c:numRef>
                </c:val>
              </c15:ser>
            </c15:filteredBarSeries>
          </c:ext>
        </c:extLst>
      </c:barChart>
      <c:lineChart>
        <c:grouping val="standard"/>
        <c:varyColors val="0"/>
        <c:ser>
          <c:idx val="11"/>
          <c:order val="11"/>
          <c:tx>
            <c:strRef>
              <c:f>Hárok1!$M$1</c:f>
              <c:strCache>
                <c:ptCount val="1"/>
                <c:pt idx="0">
                  <c:v>Vývoj/development (%)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2.240686813665118E-2"/>
                  <c:y val="-5.46011701336210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k-SK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Hárok1!$A$2:$A$22</c:f>
              <c:strCache>
                <c:ptCount val="21"/>
                <c:pt idx="0">
                  <c:v>National economy</c:v>
                </c:pt>
                <c:pt idx="1">
                  <c:v>A Agriculture, forestry and fishing</c:v>
                </c:pt>
                <c:pt idx="2">
                  <c:v>B,C,D,E Total industry</c:v>
                </c:pt>
                <c:pt idx="3">
                  <c:v>B Mining and quarrying</c:v>
                </c:pt>
                <c:pt idx="4">
                  <c:v>C Manufacturing</c:v>
                </c:pt>
                <c:pt idx="5">
                  <c:v>D Electricity, gas, steam and air conditioning supply</c:v>
                </c:pt>
                <c:pt idx="6">
                  <c:v>E Water supply; sewerage, waste management and remediation activities</c:v>
                </c:pt>
                <c:pt idx="7">
                  <c:v>F Construction</c:v>
                </c:pt>
                <c:pt idx="8">
                  <c:v>G Wholesale and retail trade; repair of motor vehicles and motorcycles</c:v>
                </c:pt>
                <c:pt idx="9">
                  <c:v>H Transportation and storage</c:v>
                </c:pt>
                <c:pt idx="10">
                  <c:v>I Accommodation and food service activities</c:v>
                </c:pt>
                <c:pt idx="11">
                  <c:v>J Information and communication</c:v>
                </c:pt>
                <c:pt idx="12">
                  <c:v>K Financial and insurance activities</c:v>
                </c:pt>
                <c:pt idx="13">
                  <c:v>L Real estate activities</c:v>
                </c:pt>
                <c:pt idx="14">
                  <c:v>M Professional, scientific and technical activities</c:v>
                </c:pt>
                <c:pt idx="15">
                  <c:v>N Administrative and support service activities</c:v>
                </c:pt>
                <c:pt idx="16">
                  <c:v>O Public administration and defence; compulsory social security</c:v>
                </c:pt>
                <c:pt idx="17">
                  <c:v>P Education</c:v>
                </c:pt>
                <c:pt idx="18">
                  <c:v>Q Human health and social work activities</c:v>
                </c:pt>
                <c:pt idx="19">
                  <c:v>R Arts, entertainment and recreation</c:v>
                </c:pt>
                <c:pt idx="20">
                  <c:v>S Other service activities</c:v>
                </c:pt>
              </c:strCache>
            </c:strRef>
          </c:cat>
          <c:val>
            <c:numRef>
              <c:f>Hárok1!$M$2:$M$22</c:f>
              <c:numCache>
                <c:formatCode>0.00</c:formatCode>
                <c:ptCount val="21"/>
                <c:pt idx="0">
                  <c:v>2.9137529137529157</c:v>
                </c:pt>
                <c:pt idx="1">
                  <c:v>-2.3323615160349931</c:v>
                </c:pt>
                <c:pt idx="2">
                  <c:v>3.0982905982905891</c:v>
                </c:pt>
                <c:pt idx="3">
                  <c:v>4.9395161290322562</c:v>
                </c:pt>
                <c:pt idx="4">
                  <c:v>3.2786885245901658</c:v>
                </c:pt>
                <c:pt idx="5">
                  <c:v>0.65746219592372768</c:v>
                </c:pt>
                <c:pt idx="6">
                  <c:v>3.1177829099307246</c:v>
                </c:pt>
                <c:pt idx="7">
                  <c:v>5.3333333333333286</c:v>
                </c:pt>
                <c:pt idx="8">
                  <c:v>1.8773466833542045</c:v>
                </c:pt>
                <c:pt idx="9">
                  <c:v>4.9878345498783432</c:v>
                </c:pt>
                <c:pt idx="10">
                  <c:v>4.3052837573385574</c:v>
                </c:pt>
                <c:pt idx="11">
                  <c:v>5.4819277108433653</c:v>
                </c:pt>
                <c:pt idx="12">
                  <c:v>1.750150875075434</c:v>
                </c:pt>
                <c:pt idx="13">
                  <c:v>1.0180995475113122</c:v>
                </c:pt>
                <c:pt idx="14">
                  <c:v>-6.4700285442435757</c:v>
                </c:pt>
                <c:pt idx="15">
                  <c:v>-2.8184892897406968</c:v>
                </c:pt>
                <c:pt idx="16">
                  <c:v>3.5372848948374696</c:v>
                </c:pt>
                <c:pt idx="17">
                  <c:v>4.1994750656167952</c:v>
                </c:pt>
                <c:pt idx="18">
                  <c:v>2.2646007151370782</c:v>
                </c:pt>
                <c:pt idx="19">
                  <c:v>3.3227848101265778</c:v>
                </c:pt>
                <c:pt idx="20">
                  <c:v>4.7703180212014047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3026024"/>
        <c:axId val="283025632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Hárok1!$D$1</c15:sqref>
                        </c15:formulaRef>
                      </c:ext>
                    </c:extLst>
                    <c:strCache>
                      <c:ptCount val="1"/>
                      <c:pt idx="0">
                        <c:v>vývoj</c:v>
                      </c:pt>
                    </c:strCache>
                  </c:strRef>
                </c:tx>
                <c:spPr>
                  <a:ln w="38100" cap="rnd">
                    <a:solidFill>
                      <a:srgbClr val="FF0000">
                        <a:alpha val="99000"/>
                      </a:srgbClr>
                    </a:solidFill>
                    <a:round/>
                  </a:ln>
                  <a:effectLst/>
                </c:spPr>
                <c:marker>
                  <c:symbol val="square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dLbls>
                  <c:dLbl>
                    <c:idx val="1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dLbl>
                    <c:idx val="5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dLbl>
                    <c:idx val="6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dLbl>
                    <c:idx val="8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dLbl>
                    <c:idx val="13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dLbl>
                    <c:idx val="14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dLbl>
                    <c:idx val="15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dLbl>
                    <c:idx val="16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dLbl>
                    <c:idx val="18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dLbl>
                    <c:idx val="19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200" b="0" i="0" u="none" strike="noStrike" kern="1200" baseline="0">
                            <a:solidFill>
                              <a:sysClr val="windowText" lastClr="00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defRPr>
                        </a:pPr>
                        <a:endParaRPr lang="sk-SK"/>
                      </a:p>
                    </c:txPr>
                    <c:dLblPos val="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1" i="0" u="none" strike="noStrike" kern="1200" baseline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sk-SK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Hárok1!$A$2:$A$22</c15:sqref>
                        </c15:formulaRef>
                      </c:ext>
                    </c:extLst>
                    <c:strCache>
                      <c:ptCount val="21"/>
                      <c:pt idx="0">
                        <c:v>National economy</c:v>
                      </c:pt>
                      <c:pt idx="1">
                        <c:v>A Agriculture, forestry and fishing</c:v>
                      </c:pt>
                      <c:pt idx="2">
                        <c:v>B,C,D,E Total industry</c:v>
                      </c:pt>
                      <c:pt idx="3">
                        <c:v>B Mining and quarrying</c:v>
                      </c:pt>
                      <c:pt idx="4">
                        <c:v>C Manufacturing</c:v>
                      </c:pt>
                      <c:pt idx="5">
                        <c:v>D Electricity, gas, steam and air conditioning supply</c:v>
                      </c:pt>
                      <c:pt idx="6">
                        <c:v>E Water supply; sewerage, waste management and remediation activities</c:v>
                      </c:pt>
                      <c:pt idx="7">
                        <c:v>F Construction</c:v>
                      </c:pt>
                      <c:pt idx="8">
                        <c:v>G Wholesale and retail trade; repair of motor vehicles and motorcycles</c:v>
                      </c:pt>
                      <c:pt idx="9">
                        <c:v>H Transportation and storage</c:v>
                      </c:pt>
                      <c:pt idx="10">
                        <c:v>I Accommodation and food service activities</c:v>
                      </c:pt>
                      <c:pt idx="11">
                        <c:v>J Information and communication</c:v>
                      </c:pt>
                      <c:pt idx="12">
                        <c:v>K Financial and insurance activities</c:v>
                      </c:pt>
                      <c:pt idx="13">
                        <c:v>L Real estate activities</c:v>
                      </c:pt>
                      <c:pt idx="14">
                        <c:v>M Professional, scientific and technical activities</c:v>
                      </c:pt>
                      <c:pt idx="15">
                        <c:v>N Administrative and support service activities</c:v>
                      </c:pt>
                      <c:pt idx="16">
                        <c:v>O Public administration and defence; compulsory social security</c:v>
                      </c:pt>
                      <c:pt idx="17">
                        <c:v>P Education</c:v>
                      </c:pt>
                      <c:pt idx="18">
                        <c:v>Q Human health and social work activities</c:v>
                      </c:pt>
                      <c:pt idx="19">
                        <c:v>R Arts, entertainment and recreation</c:v>
                      </c:pt>
                      <c:pt idx="20">
                        <c:v>S Other service activities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Hárok1!$D$2:$D$22</c15:sqref>
                        </c15:formulaRef>
                      </c:ext>
                    </c:extLst>
                    <c:numCache>
                      <c:formatCode>0.0</c:formatCode>
                      <c:ptCount val="21"/>
                      <c:pt idx="0">
                        <c:v>2.8673835125448051</c:v>
                      </c:pt>
                      <c:pt idx="1">
                        <c:v>-4.7008547008547055</c:v>
                      </c:pt>
                      <c:pt idx="2">
                        <c:v>3.5203520352035156</c:v>
                      </c:pt>
                      <c:pt idx="3">
                        <c:v>5.4582904222450992</c:v>
                      </c:pt>
                      <c:pt idx="4">
                        <c:v>3.9414414414414409</c:v>
                      </c:pt>
                      <c:pt idx="5">
                        <c:v>-1.0943912448700388</c:v>
                      </c:pt>
                      <c:pt idx="6">
                        <c:v>2.9171528588097999</c:v>
                      </c:pt>
                      <c:pt idx="7">
                        <c:v>5.6572379367720487</c:v>
                      </c:pt>
                      <c:pt idx="8">
                        <c:v>2.8894472361808994</c:v>
                      </c:pt>
                      <c:pt idx="9">
                        <c:v>5.8673469387755119</c:v>
                      </c:pt>
                      <c:pt idx="10">
                        <c:v>5.8270676691729335</c:v>
                      </c:pt>
                      <c:pt idx="11">
                        <c:v>5.9710873664362083</c:v>
                      </c:pt>
                      <c:pt idx="12">
                        <c:v>4.0967092008059183</c:v>
                      </c:pt>
                      <c:pt idx="13">
                        <c:v>2.9299363057324825</c:v>
                      </c:pt>
                      <c:pt idx="14">
                        <c:v>-6.4638783269961948</c:v>
                      </c:pt>
                      <c:pt idx="15">
                        <c:v>-5.7546145494028309</c:v>
                      </c:pt>
                      <c:pt idx="16">
                        <c:v>2.1760633036597312</c:v>
                      </c:pt>
                      <c:pt idx="17">
                        <c:v>4.0166204986149552</c:v>
                      </c:pt>
                      <c:pt idx="18">
                        <c:v>3.3128834355828189</c:v>
                      </c:pt>
                      <c:pt idx="19">
                        <c:v>2.1505376344086073</c:v>
                      </c:pt>
                      <c:pt idx="20">
                        <c:v>4.8526863084922098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Hárok1!$E$1</c15:sqref>
                        </c15:formulaRef>
                      </c:ext>
                    </c:extLst>
                    <c:strCache>
                      <c:ptCount val="1"/>
                      <c:pt idx="0">
                        <c:v>2013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Hárok1!$A$2:$A$22</c15:sqref>
                        </c15:formulaRef>
                      </c:ext>
                    </c:extLst>
                    <c:strCache>
                      <c:ptCount val="21"/>
                      <c:pt idx="0">
                        <c:v>National economy</c:v>
                      </c:pt>
                      <c:pt idx="1">
                        <c:v>A Agriculture, forestry and fishing</c:v>
                      </c:pt>
                      <c:pt idx="2">
                        <c:v>B,C,D,E Total industry</c:v>
                      </c:pt>
                      <c:pt idx="3">
                        <c:v>B Mining and quarrying</c:v>
                      </c:pt>
                      <c:pt idx="4">
                        <c:v>C Manufacturing</c:v>
                      </c:pt>
                      <c:pt idx="5">
                        <c:v>D Electricity, gas, steam and air conditioning supply</c:v>
                      </c:pt>
                      <c:pt idx="6">
                        <c:v>E Water supply; sewerage, waste management and remediation activities</c:v>
                      </c:pt>
                      <c:pt idx="7">
                        <c:v>F Construction</c:v>
                      </c:pt>
                      <c:pt idx="8">
                        <c:v>G Wholesale and retail trade; repair of motor vehicles and motorcycles</c:v>
                      </c:pt>
                      <c:pt idx="9">
                        <c:v>H Transportation and storage</c:v>
                      </c:pt>
                      <c:pt idx="10">
                        <c:v>I Accommodation and food service activities</c:v>
                      </c:pt>
                      <c:pt idx="11">
                        <c:v>J Information and communication</c:v>
                      </c:pt>
                      <c:pt idx="12">
                        <c:v>K Financial and insurance activities</c:v>
                      </c:pt>
                      <c:pt idx="13">
                        <c:v>L Real estate activities</c:v>
                      </c:pt>
                      <c:pt idx="14">
                        <c:v>M Professional, scientific and technical activities</c:v>
                      </c:pt>
                      <c:pt idx="15">
                        <c:v>N Administrative and support service activities</c:v>
                      </c:pt>
                      <c:pt idx="16">
                        <c:v>O Public administration and defence; compulsory social security</c:v>
                      </c:pt>
                      <c:pt idx="17">
                        <c:v>P Education</c:v>
                      </c:pt>
                      <c:pt idx="18">
                        <c:v>Q Human health and social work activities</c:v>
                      </c:pt>
                      <c:pt idx="19">
                        <c:v>R Arts, entertainment and recreation</c:v>
                      </c:pt>
                      <c:pt idx="20">
                        <c:v>S Other service activities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Hárok1!$E$2:$E$22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824</c:v>
                      </c:pt>
                      <c:pt idx="1">
                        <c:v>640</c:v>
                      </c:pt>
                      <c:pt idx="2">
                        <c:v>888</c:v>
                      </c:pt>
                      <c:pt idx="3">
                        <c:v>933</c:v>
                      </c:pt>
                      <c:pt idx="4">
                        <c:v>866</c:v>
                      </c:pt>
                      <c:pt idx="5" formatCode="#,##0">
                        <c:v>1466</c:v>
                      </c:pt>
                      <c:pt idx="6">
                        <c:v>875</c:v>
                      </c:pt>
                      <c:pt idx="7">
                        <c:v>607</c:v>
                      </c:pt>
                      <c:pt idx="8">
                        <c:v>768</c:v>
                      </c:pt>
                      <c:pt idx="9">
                        <c:v>803</c:v>
                      </c:pt>
                      <c:pt idx="10">
                        <c:v>513</c:v>
                      </c:pt>
                      <c:pt idx="11" formatCode="#,##0">
                        <c:v>1634</c:v>
                      </c:pt>
                      <c:pt idx="12" formatCode="#,##0">
                        <c:v>1531</c:v>
                      </c:pt>
                      <c:pt idx="13">
                        <c:v>865</c:v>
                      </c:pt>
                      <c:pt idx="14" formatCode="#,##0">
                        <c:v>1021</c:v>
                      </c:pt>
                      <c:pt idx="15">
                        <c:v>824</c:v>
                      </c:pt>
                      <c:pt idx="16" formatCode="#,##0">
                        <c:v>1010</c:v>
                      </c:pt>
                      <c:pt idx="17">
                        <c:v>722</c:v>
                      </c:pt>
                      <c:pt idx="18">
                        <c:v>800</c:v>
                      </c:pt>
                      <c:pt idx="19">
                        <c:v>627</c:v>
                      </c:pt>
                      <c:pt idx="20">
                        <c:v>580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Hárok1!$F$1</c15:sqref>
                        </c15:formulaRef>
                      </c:ext>
                    </c:extLst>
                    <c:strCache>
                      <c:ptCount val="1"/>
                      <c:pt idx="0">
                        <c:v>2014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/>
                    </a:solidFill>
                    <a:ln w="9525">
                      <a:solidFill>
                        <a:schemeClr val="accent5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Hárok1!$A$2:$A$22</c15:sqref>
                        </c15:formulaRef>
                      </c:ext>
                    </c:extLst>
                    <c:strCache>
                      <c:ptCount val="21"/>
                      <c:pt idx="0">
                        <c:v>National economy</c:v>
                      </c:pt>
                      <c:pt idx="1">
                        <c:v>A Agriculture, forestry and fishing</c:v>
                      </c:pt>
                      <c:pt idx="2">
                        <c:v>B,C,D,E Total industry</c:v>
                      </c:pt>
                      <c:pt idx="3">
                        <c:v>B Mining and quarrying</c:v>
                      </c:pt>
                      <c:pt idx="4">
                        <c:v>C Manufacturing</c:v>
                      </c:pt>
                      <c:pt idx="5">
                        <c:v>D Electricity, gas, steam and air conditioning supply</c:v>
                      </c:pt>
                      <c:pt idx="6">
                        <c:v>E Water supply; sewerage, waste management and remediation activities</c:v>
                      </c:pt>
                      <c:pt idx="7">
                        <c:v>F Construction</c:v>
                      </c:pt>
                      <c:pt idx="8">
                        <c:v>G Wholesale and retail trade; repair of motor vehicles and motorcycles</c:v>
                      </c:pt>
                      <c:pt idx="9">
                        <c:v>H Transportation and storage</c:v>
                      </c:pt>
                      <c:pt idx="10">
                        <c:v>I Accommodation and food service activities</c:v>
                      </c:pt>
                      <c:pt idx="11">
                        <c:v>J Information and communication</c:v>
                      </c:pt>
                      <c:pt idx="12">
                        <c:v>K Financial and insurance activities</c:v>
                      </c:pt>
                      <c:pt idx="13">
                        <c:v>L Real estate activities</c:v>
                      </c:pt>
                      <c:pt idx="14">
                        <c:v>M Professional, scientific and technical activities</c:v>
                      </c:pt>
                      <c:pt idx="15">
                        <c:v>N Administrative and support service activities</c:v>
                      </c:pt>
                      <c:pt idx="16">
                        <c:v>O Public administration and defence; compulsory social security</c:v>
                      </c:pt>
                      <c:pt idx="17">
                        <c:v>P Education</c:v>
                      </c:pt>
                      <c:pt idx="18">
                        <c:v>Q Human health and social work activities</c:v>
                      </c:pt>
                      <c:pt idx="19">
                        <c:v>R Arts, entertainment and recreation</c:v>
                      </c:pt>
                      <c:pt idx="20">
                        <c:v>S Other service activities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Hárok1!$F$2:$F$22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858</c:v>
                      </c:pt>
                      <c:pt idx="1">
                        <c:v>686</c:v>
                      </c:pt>
                      <c:pt idx="2">
                        <c:v>936</c:v>
                      </c:pt>
                      <c:pt idx="3">
                        <c:v>992</c:v>
                      </c:pt>
                      <c:pt idx="4">
                        <c:v>915</c:v>
                      </c:pt>
                      <c:pt idx="5" formatCode="#,##0">
                        <c:v>1521</c:v>
                      </c:pt>
                      <c:pt idx="6">
                        <c:v>866</c:v>
                      </c:pt>
                      <c:pt idx="7">
                        <c:v>600</c:v>
                      </c:pt>
                      <c:pt idx="8">
                        <c:v>799</c:v>
                      </c:pt>
                      <c:pt idx="9">
                        <c:v>822</c:v>
                      </c:pt>
                      <c:pt idx="10">
                        <c:v>511</c:v>
                      </c:pt>
                      <c:pt idx="11" formatCode="#,##0">
                        <c:v>1660</c:v>
                      </c:pt>
                      <c:pt idx="12" formatCode="#,##0">
                        <c:v>1657</c:v>
                      </c:pt>
                      <c:pt idx="13">
                        <c:v>884</c:v>
                      </c:pt>
                      <c:pt idx="14" formatCode="#,##0">
                        <c:v>1051</c:v>
                      </c:pt>
                      <c:pt idx="15">
                        <c:v>887</c:v>
                      </c:pt>
                      <c:pt idx="16" formatCode="#,##0">
                        <c:v>1046</c:v>
                      </c:pt>
                      <c:pt idx="17">
                        <c:v>762</c:v>
                      </c:pt>
                      <c:pt idx="18">
                        <c:v>839</c:v>
                      </c:pt>
                      <c:pt idx="19">
                        <c:v>632</c:v>
                      </c:pt>
                      <c:pt idx="20">
                        <c:v>566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Hárok1!$G$1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Hárok1!$A$2:$A$22</c15:sqref>
                        </c15:formulaRef>
                      </c:ext>
                    </c:extLst>
                    <c:strCache>
                      <c:ptCount val="21"/>
                      <c:pt idx="0">
                        <c:v>National economy</c:v>
                      </c:pt>
                      <c:pt idx="1">
                        <c:v>A Agriculture, forestry and fishing</c:v>
                      </c:pt>
                      <c:pt idx="2">
                        <c:v>B,C,D,E Total industry</c:v>
                      </c:pt>
                      <c:pt idx="3">
                        <c:v>B Mining and quarrying</c:v>
                      </c:pt>
                      <c:pt idx="4">
                        <c:v>C Manufacturing</c:v>
                      </c:pt>
                      <c:pt idx="5">
                        <c:v>D Electricity, gas, steam and air conditioning supply</c:v>
                      </c:pt>
                      <c:pt idx="6">
                        <c:v>E Water supply; sewerage, waste management and remediation activities</c:v>
                      </c:pt>
                      <c:pt idx="7">
                        <c:v>F Construction</c:v>
                      </c:pt>
                      <c:pt idx="8">
                        <c:v>G Wholesale and retail trade; repair of motor vehicles and motorcycles</c:v>
                      </c:pt>
                      <c:pt idx="9">
                        <c:v>H Transportation and storage</c:v>
                      </c:pt>
                      <c:pt idx="10">
                        <c:v>I Accommodation and food service activities</c:v>
                      </c:pt>
                      <c:pt idx="11">
                        <c:v>J Information and communication</c:v>
                      </c:pt>
                      <c:pt idx="12">
                        <c:v>K Financial and insurance activities</c:v>
                      </c:pt>
                      <c:pt idx="13">
                        <c:v>L Real estate activities</c:v>
                      </c:pt>
                      <c:pt idx="14">
                        <c:v>M Professional, scientific and technical activities</c:v>
                      </c:pt>
                      <c:pt idx="15">
                        <c:v>N Administrative and support service activities</c:v>
                      </c:pt>
                      <c:pt idx="16">
                        <c:v>O Public administration and defence; compulsory social security</c:v>
                      </c:pt>
                      <c:pt idx="17">
                        <c:v>P Education</c:v>
                      </c:pt>
                      <c:pt idx="18">
                        <c:v>Q Human health and social work activities</c:v>
                      </c:pt>
                      <c:pt idx="19">
                        <c:v>R Arts, entertainment and recreation</c:v>
                      </c:pt>
                      <c:pt idx="20">
                        <c:v>S Other service activities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Hárok1!$G$2:$G$22</c15:sqref>
                        </c15:formulaRef>
                      </c:ext>
                    </c:extLst>
                    <c:numCache>
                      <c:formatCode>0.0</c:formatCode>
                      <c:ptCount val="21"/>
                      <c:pt idx="0">
                        <c:v>4.1262135922330145</c:v>
                      </c:pt>
                      <c:pt idx="1">
                        <c:v>7.1874999999999858</c:v>
                      </c:pt>
                      <c:pt idx="2">
                        <c:v>5.4054054054053893</c:v>
                      </c:pt>
                      <c:pt idx="3">
                        <c:v>6.3236870310825282</c:v>
                      </c:pt>
                      <c:pt idx="4">
                        <c:v>5.6581986143187066</c:v>
                      </c:pt>
                      <c:pt idx="5">
                        <c:v>3.7517053206002799</c:v>
                      </c:pt>
                      <c:pt idx="6">
                        <c:v>-1.0285714285714249</c:v>
                      </c:pt>
                      <c:pt idx="7">
                        <c:v>-1.1532125205930868</c:v>
                      </c:pt>
                      <c:pt idx="8">
                        <c:v>4.0364583333333286</c:v>
                      </c:pt>
                      <c:pt idx="9">
                        <c:v>2.3661270236612779</c:v>
                      </c:pt>
                      <c:pt idx="10">
                        <c:v>-0.38986354775828147</c:v>
                      </c:pt>
                      <c:pt idx="11">
                        <c:v>1.5911872705018197</c:v>
                      </c:pt>
                      <c:pt idx="12">
                        <c:v>8.2299150881776484</c:v>
                      </c:pt>
                      <c:pt idx="13">
                        <c:v>2.1965317919075034</c:v>
                      </c:pt>
                      <c:pt idx="14">
                        <c:v>2.9382957884427157</c:v>
                      </c:pt>
                      <c:pt idx="15">
                        <c:v>7.6456310679611619</c:v>
                      </c:pt>
                      <c:pt idx="16">
                        <c:v>3.5643564356435604</c:v>
                      </c:pt>
                      <c:pt idx="17">
                        <c:v>5.5401662049861358</c:v>
                      </c:pt>
                      <c:pt idx="18">
                        <c:v>4.875</c:v>
                      </c:pt>
                      <c:pt idx="19">
                        <c:v>0.79744816586921274</c:v>
                      </c:pt>
                      <c:pt idx="20">
                        <c:v>-2.4137931034482847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Hárok1!$H$1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Hárok1!$A$2:$A$22</c15:sqref>
                        </c15:formulaRef>
                      </c:ext>
                    </c:extLst>
                    <c:strCache>
                      <c:ptCount val="21"/>
                      <c:pt idx="0">
                        <c:v>National economy</c:v>
                      </c:pt>
                      <c:pt idx="1">
                        <c:v>A Agriculture, forestry and fishing</c:v>
                      </c:pt>
                      <c:pt idx="2">
                        <c:v>B,C,D,E Total industry</c:v>
                      </c:pt>
                      <c:pt idx="3">
                        <c:v>B Mining and quarrying</c:v>
                      </c:pt>
                      <c:pt idx="4">
                        <c:v>C Manufacturing</c:v>
                      </c:pt>
                      <c:pt idx="5">
                        <c:v>D Electricity, gas, steam and air conditioning supply</c:v>
                      </c:pt>
                      <c:pt idx="6">
                        <c:v>E Water supply; sewerage, waste management and remediation activities</c:v>
                      </c:pt>
                      <c:pt idx="7">
                        <c:v>F Construction</c:v>
                      </c:pt>
                      <c:pt idx="8">
                        <c:v>G Wholesale and retail trade; repair of motor vehicles and motorcycles</c:v>
                      </c:pt>
                      <c:pt idx="9">
                        <c:v>H Transportation and storage</c:v>
                      </c:pt>
                      <c:pt idx="10">
                        <c:v>I Accommodation and food service activities</c:v>
                      </c:pt>
                      <c:pt idx="11">
                        <c:v>J Information and communication</c:v>
                      </c:pt>
                      <c:pt idx="12">
                        <c:v>K Financial and insurance activities</c:v>
                      </c:pt>
                      <c:pt idx="13">
                        <c:v>L Real estate activities</c:v>
                      </c:pt>
                      <c:pt idx="14">
                        <c:v>M Professional, scientific and technical activities</c:v>
                      </c:pt>
                      <c:pt idx="15">
                        <c:v>N Administrative and support service activities</c:v>
                      </c:pt>
                      <c:pt idx="16">
                        <c:v>O Public administration and defence; compulsory social security</c:v>
                      </c:pt>
                      <c:pt idx="17">
                        <c:v>P Education</c:v>
                      </c:pt>
                      <c:pt idx="18">
                        <c:v>Q Human health and social work activities</c:v>
                      </c:pt>
                      <c:pt idx="19">
                        <c:v>R Arts, entertainment and recreation</c:v>
                      </c:pt>
                      <c:pt idx="20">
                        <c:v>S Other service activities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Hárok1!$H$2:$H$22</c15:sqref>
                        </c15:formulaRef>
                      </c:ext>
                    </c:extLst>
                    <c:numCache>
                      <c:formatCode>General</c:formatCode>
                      <c:ptCount val="21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Hárok1!$I$1</c15:sqref>
                        </c15:formulaRef>
                      </c:ext>
                    </c:extLst>
                    <c:strCache>
                      <c:ptCount val="1"/>
                      <c:pt idx="0">
                        <c:v>2003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Hárok1!$A$2:$A$22</c15:sqref>
                        </c15:formulaRef>
                      </c:ext>
                    </c:extLst>
                    <c:strCache>
                      <c:ptCount val="21"/>
                      <c:pt idx="0">
                        <c:v>National economy</c:v>
                      </c:pt>
                      <c:pt idx="1">
                        <c:v>A Agriculture, forestry and fishing</c:v>
                      </c:pt>
                      <c:pt idx="2">
                        <c:v>B,C,D,E Total industry</c:v>
                      </c:pt>
                      <c:pt idx="3">
                        <c:v>B Mining and quarrying</c:v>
                      </c:pt>
                      <c:pt idx="4">
                        <c:v>C Manufacturing</c:v>
                      </c:pt>
                      <c:pt idx="5">
                        <c:v>D Electricity, gas, steam and air conditioning supply</c:v>
                      </c:pt>
                      <c:pt idx="6">
                        <c:v>E Water supply; sewerage, waste management and remediation activities</c:v>
                      </c:pt>
                      <c:pt idx="7">
                        <c:v>F Construction</c:v>
                      </c:pt>
                      <c:pt idx="8">
                        <c:v>G Wholesale and retail trade; repair of motor vehicles and motorcycles</c:v>
                      </c:pt>
                      <c:pt idx="9">
                        <c:v>H Transportation and storage</c:v>
                      </c:pt>
                      <c:pt idx="10">
                        <c:v>I Accommodation and food service activities</c:v>
                      </c:pt>
                      <c:pt idx="11">
                        <c:v>J Information and communication</c:v>
                      </c:pt>
                      <c:pt idx="12">
                        <c:v>K Financial and insurance activities</c:v>
                      </c:pt>
                      <c:pt idx="13">
                        <c:v>L Real estate activities</c:v>
                      </c:pt>
                      <c:pt idx="14">
                        <c:v>M Professional, scientific and technical activities</c:v>
                      </c:pt>
                      <c:pt idx="15">
                        <c:v>N Administrative and support service activities</c:v>
                      </c:pt>
                      <c:pt idx="16">
                        <c:v>O Public administration and defence; compulsory social security</c:v>
                      </c:pt>
                      <c:pt idx="17">
                        <c:v>P Education</c:v>
                      </c:pt>
                      <c:pt idx="18">
                        <c:v>Q Human health and social work activities</c:v>
                      </c:pt>
                      <c:pt idx="19">
                        <c:v>R Arts, entertainment and recreation</c:v>
                      </c:pt>
                      <c:pt idx="20">
                        <c:v>S Other service activities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Hárok1!$I$2:$I$22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476.83</c:v>
                      </c:pt>
                      <c:pt idx="1">
                        <c:v>369.85</c:v>
                      </c:pt>
                      <c:pt idx="2">
                        <c:v>508.67</c:v>
                      </c:pt>
                      <c:pt idx="3">
                        <c:v>539.37</c:v>
                      </c:pt>
                      <c:pt idx="4">
                        <c:v>491.93</c:v>
                      </c:pt>
                      <c:pt idx="5">
                        <c:v>783.82</c:v>
                      </c:pt>
                      <c:pt idx="6">
                        <c:v>475.58</c:v>
                      </c:pt>
                      <c:pt idx="7">
                        <c:v>398.54</c:v>
                      </c:pt>
                      <c:pt idx="8">
                        <c:v>479.88</c:v>
                      </c:pt>
                      <c:pt idx="9">
                        <c:v>523.24</c:v>
                      </c:pt>
                      <c:pt idx="10">
                        <c:v>392.25</c:v>
                      </c:pt>
                      <c:pt idx="11">
                        <c:v>0</c:v>
                      </c:pt>
                      <c:pt idx="12">
                        <c:v>948.81</c:v>
                      </c:pt>
                      <c:pt idx="13">
                        <c:v>576.35</c:v>
                      </c:pt>
                      <c:pt idx="14">
                        <c:v>573.39</c:v>
                      </c:pt>
                      <c:pt idx="15">
                        <c:v>532.96</c:v>
                      </c:pt>
                      <c:pt idx="16">
                        <c:v>581.16</c:v>
                      </c:pt>
                      <c:pt idx="17">
                        <c:v>396.07</c:v>
                      </c:pt>
                      <c:pt idx="18">
                        <c:v>402.14</c:v>
                      </c:pt>
                      <c:pt idx="19">
                        <c:v>369.55</c:v>
                      </c:pt>
                      <c:pt idx="20">
                        <c:v>383.82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Hárok1!$J$1</c15:sqref>
                        </c15:formulaRef>
                      </c:ext>
                    </c:extLst>
                    <c:strCache>
                      <c:ptCount val="1"/>
                      <c:pt idx="0">
                        <c:v>2004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60000"/>
                      </a:schemeClr>
                    </a:solidFill>
                    <a:ln w="9525">
                      <a:solidFill>
                        <a:schemeClr val="accent3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Hárok1!$A$2:$A$22</c15:sqref>
                        </c15:formulaRef>
                      </c:ext>
                    </c:extLst>
                    <c:strCache>
                      <c:ptCount val="21"/>
                      <c:pt idx="0">
                        <c:v>National economy</c:v>
                      </c:pt>
                      <c:pt idx="1">
                        <c:v>A Agriculture, forestry and fishing</c:v>
                      </c:pt>
                      <c:pt idx="2">
                        <c:v>B,C,D,E Total industry</c:v>
                      </c:pt>
                      <c:pt idx="3">
                        <c:v>B Mining and quarrying</c:v>
                      </c:pt>
                      <c:pt idx="4">
                        <c:v>C Manufacturing</c:v>
                      </c:pt>
                      <c:pt idx="5">
                        <c:v>D Electricity, gas, steam and air conditioning supply</c:v>
                      </c:pt>
                      <c:pt idx="6">
                        <c:v>E Water supply; sewerage, waste management and remediation activities</c:v>
                      </c:pt>
                      <c:pt idx="7">
                        <c:v>F Construction</c:v>
                      </c:pt>
                      <c:pt idx="8">
                        <c:v>G Wholesale and retail trade; repair of motor vehicles and motorcycles</c:v>
                      </c:pt>
                      <c:pt idx="9">
                        <c:v>H Transportation and storage</c:v>
                      </c:pt>
                      <c:pt idx="10">
                        <c:v>I Accommodation and food service activities</c:v>
                      </c:pt>
                      <c:pt idx="11">
                        <c:v>J Information and communication</c:v>
                      </c:pt>
                      <c:pt idx="12">
                        <c:v>K Financial and insurance activities</c:v>
                      </c:pt>
                      <c:pt idx="13">
                        <c:v>L Real estate activities</c:v>
                      </c:pt>
                      <c:pt idx="14">
                        <c:v>M Professional, scientific and technical activities</c:v>
                      </c:pt>
                      <c:pt idx="15">
                        <c:v>N Administrative and support service activities</c:v>
                      </c:pt>
                      <c:pt idx="16">
                        <c:v>O Public administration and defence; compulsory social security</c:v>
                      </c:pt>
                      <c:pt idx="17">
                        <c:v>P Education</c:v>
                      </c:pt>
                      <c:pt idx="18">
                        <c:v>Q Human health and social work activities</c:v>
                      </c:pt>
                      <c:pt idx="19">
                        <c:v>R Arts, entertainment and recreation</c:v>
                      </c:pt>
                      <c:pt idx="20">
                        <c:v>S Other service activities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Hárok1!$J$2:$J$22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525.29</c:v>
                      </c:pt>
                      <c:pt idx="1">
                        <c:v>413.4</c:v>
                      </c:pt>
                      <c:pt idx="2">
                        <c:v>561.02</c:v>
                      </c:pt>
                      <c:pt idx="3">
                        <c:v>587.92999999999995</c:v>
                      </c:pt>
                      <c:pt idx="4">
                        <c:v>542.07000000000005</c:v>
                      </c:pt>
                      <c:pt idx="5">
                        <c:v>900.56</c:v>
                      </c:pt>
                      <c:pt idx="6">
                        <c:v>518.82000000000005</c:v>
                      </c:pt>
                      <c:pt idx="7">
                        <c:v>434.65</c:v>
                      </c:pt>
                      <c:pt idx="8">
                        <c:v>538.6</c:v>
                      </c:pt>
                      <c:pt idx="9">
                        <c:v>580.96</c:v>
                      </c:pt>
                      <c:pt idx="10">
                        <c:v>409.98</c:v>
                      </c:pt>
                      <c:pt idx="11">
                        <c:v>0</c:v>
                      </c:pt>
                      <c:pt idx="12" formatCode="#,##0.00">
                        <c:v>1086.44</c:v>
                      </c:pt>
                      <c:pt idx="13">
                        <c:v>642.83000000000004</c:v>
                      </c:pt>
                      <c:pt idx="14">
                        <c:v>638.75</c:v>
                      </c:pt>
                      <c:pt idx="15">
                        <c:v>598.15</c:v>
                      </c:pt>
                      <c:pt idx="16">
                        <c:v>638.65</c:v>
                      </c:pt>
                      <c:pt idx="17">
                        <c:v>425.51</c:v>
                      </c:pt>
                      <c:pt idx="18">
                        <c:v>416.38</c:v>
                      </c:pt>
                      <c:pt idx="19">
                        <c:v>409.38</c:v>
                      </c:pt>
                      <c:pt idx="20">
                        <c:v>422.86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Hárok1!$K$1</c15:sqref>
                        </c15:formulaRef>
                      </c:ext>
                    </c:extLst>
                    <c:strCache>
                      <c:ptCount val="1"/>
                      <c:pt idx="0">
                        <c:v>2014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60000"/>
                      </a:schemeClr>
                    </a:solidFill>
                    <a:ln w="9525">
                      <a:solidFill>
                        <a:schemeClr val="accent4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Hárok1!$A$2:$A$22</c15:sqref>
                        </c15:formulaRef>
                      </c:ext>
                    </c:extLst>
                    <c:strCache>
                      <c:ptCount val="21"/>
                      <c:pt idx="0">
                        <c:v>National economy</c:v>
                      </c:pt>
                      <c:pt idx="1">
                        <c:v>A Agriculture, forestry and fishing</c:v>
                      </c:pt>
                      <c:pt idx="2">
                        <c:v>B,C,D,E Total industry</c:v>
                      </c:pt>
                      <c:pt idx="3">
                        <c:v>B Mining and quarrying</c:v>
                      </c:pt>
                      <c:pt idx="4">
                        <c:v>C Manufacturing</c:v>
                      </c:pt>
                      <c:pt idx="5">
                        <c:v>D Electricity, gas, steam and air conditioning supply</c:v>
                      </c:pt>
                      <c:pt idx="6">
                        <c:v>E Water supply; sewerage, waste management and remediation activities</c:v>
                      </c:pt>
                      <c:pt idx="7">
                        <c:v>F Construction</c:v>
                      </c:pt>
                      <c:pt idx="8">
                        <c:v>G Wholesale and retail trade; repair of motor vehicles and motorcycles</c:v>
                      </c:pt>
                      <c:pt idx="9">
                        <c:v>H Transportation and storage</c:v>
                      </c:pt>
                      <c:pt idx="10">
                        <c:v>I Accommodation and food service activities</c:v>
                      </c:pt>
                      <c:pt idx="11">
                        <c:v>J Information and communication</c:v>
                      </c:pt>
                      <c:pt idx="12">
                        <c:v>K Financial and insurance activities</c:v>
                      </c:pt>
                      <c:pt idx="13">
                        <c:v>L Real estate activities</c:v>
                      </c:pt>
                      <c:pt idx="14">
                        <c:v>M Professional, scientific and technical activities</c:v>
                      </c:pt>
                      <c:pt idx="15">
                        <c:v>N Administrative and support service activities</c:v>
                      </c:pt>
                      <c:pt idx="16">
                        <c:v>O Public administration and defence; compulsory social security</c:v>
                      </c:pt>
                      <c:pt idx="17">
                        <c:v>P Education</c:v>
                      </c:pt>
                      <c:pt idx="18">
                        <c:v>Q Human health and social work activities</c:v>
                      </c:pt>
                      <c:pt idx="19">
                        <c:v>R Arts, entertainment and recreation</c:v>
                      </c:pt>
                      <c:pt idx="20">
                        <c:v>S Other service activities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Hárok1!$K$2:$K$22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858</c:v>
                      </c:pt>
                      <c:pt idx="1">
                        <c:v>686</c:v>
                      </c:pt>
                      <c:pt idx="2">
                        <c:v>936</c:v>
                      </c:pt>
                      <c:pt idx="3">
                        <c:v>992</c:v>
                      </c:pt>
                      <c:pt idx="4">
                        <c:v>915</c:v>
                      </c:pt>
                      <c:pt idx="5" formatCode="#,##0">
                        <c:v>1521</c:v>
                      </c:pt>
                      <c:pt idx="6">
                        <c:v>866</c:v>
                      </c:pt>
                      <c:pt idx="7">
                        <c:v>600</c:v>
                      </c:pt>
                      <c:pt idx="8">
                        <c:v>799</c:v>
                      </c:pt>
                      <c:pt idx="9">
                        <c:v>822</c:v>
                      </c:pt>
                      <c:pt idx="10">
                        <c:v>511</c:v>
                      </c:pt>
                      <c:pt idx="11" formatCode="#,##0">
                        <c:v>1660</c:v>
                      </c:pt>
                      <c:pt idx="12" formatCode="#,##0">
                        <c:v>1657</c:v>
                      </c:pt>
                      <c:pt idx="13">
                        <c:v>884</c:v>
                      </c:pt>
                      <c:pt idx="14" formatCode="#,##0">
                        <c:v>1051</c:v>
                      </c:pt>
                      <c:pt idx="15">
                        <c:v>887</c:v>
                      </c:pt>
                      <c:pt idx="16" formatCode="#,##0">
                        <c:v>1046</c:v>
                      </c:pt>
                      <c:pt idx="17">
                        <c:v>762</c:v>
                      </c:pt>
                      <c:pt idx="18">
                        <c:v>839</c:v>
                      </c:pt>
                      <c:pt idx="19">
                        <c:v>632</c:v>
                      </c:pt>
                      <c:pt idx="20">
                        <c:v>566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28302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498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283025240"/>
        <c:crosses val="autoZero"/>
        <c:auto val="1"/>
        <c:lblAlgn val="ctr"/>
        <c:lblOffset val="100"/>
        <c:noMultiLvlLbl val="0"/>
      </c:catAx>
      <c:valAx>
        <c:axId val="283025240"/>
        <c:scaling>
          <c:orientation val="minMax"/>
          <c:max val="19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/>
                  <a:t>€</a:t>
                </a:r>
              </a:p>
            </c:rich>
          </c:tx>
          <c:layout>
            <c:manualLayout>
              <c:xMode val="edge"/>
              <c:yMode val="edge"/>
              <c:x val="2.6003447612655519E-2"/>
              <c:y val="0.496283662848086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20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sk-S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283024848"/>
        <c:crosses val="autoZero"/>
        <c:crossBetween val="between"/>
      </c:valAx>
      <c:valAx>
        <c:axId val="283025632"/>
        <c:scaling>
          <c:orientation val="minMax"/>
          <c:max val="8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/>
                  <a:t>%</a:t>
                </a:r>
              </a:p>
            </c:rich>
          </c:tx>
          <c:layout>
            <c:manualLayout>
              <c:xMode val="edge"/>
              <c:yMode val="edge"/>
              <c:x val="0.9368582005955356"/>
              <c:y val="0.496302700002206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20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sk-SK"/>
            </a:p>
          </c:txPr>
        </c:title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k-SK"/>
          </a:p>
        </c:txPr>
        <c:crossAx val="283026024"/>
        <c:crosses val="max"/>
        <c:crossBetween val="between"/>
      </c:valAx>
      <c:catAx>
        <c:axId val="283026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0256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0.58323</cdr:x>
      <cdr:y>0.03319</cdr:y>
    </cdr:from>
    <cdr:to>
      <cdr:x>0.58323</cdr:x>
      <cdr:y>0.79422</cdr:y>
    </cdr:to>
    <cdr:cxnSp macro="">
      <cdr:nvCxnSpPr>
        <cdr:cNvPr id="3" name="Rovná spojnica 2"/>
        <cdr:cNvCxnSpPr/>
      </cdr:nvCxnSpPr>
      <cdr:spPr>
        <a:xfrm xmlns:a="http://schemas.openxmlformats.org/drawingml/2006/main">
          <a:off x="6060547" y="170575"/>
          <a:ext cx="0" cy="3910878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710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4091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765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578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54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6807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028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78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017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353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934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8714A-00C1-4FCC-AB34-B9294DDEBAED}" type="datetimeFigureOut">
              <a:rPr lang="sk-SK" smtClean="0"/>
              <a:t>1. 4. 2016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E6060-A6B5-41ED-A606-09535579241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266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6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Konvergencia miezd</a:t>
            </a:r>
            <a:br>
              <a:rPr lang="sk-SK" sz="6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sk-SK" sz="6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Slovensko</a:t>
            </a:r>
            <a:endParaRPr lang="sk-SK" sz="66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endParaRPr lang="sk-SK" sz="6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GB" sz="6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Wage convergence – Slovakia</a:t>
            </a:r>
            <a:endParaRPr lang="en-GB" sz="6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7383444" y="6095703"/>
            <a:ext cx="4611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Praha, 5. – 6. Apr. 2016</a:t>
            </a:r>
            <a:endParaRPr lang="en-GB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31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nica 4"/>
          <p:cNvCxnSpPr/>
          <p:nvPr/>
        </p:nvCxnSpPr>
        <p:spPr>
          <a:xfrm>
            <a:off x="640080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77419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89916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103632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51511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164336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39014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24536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0058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1752600" y="117953"/>
            <a:ext cx="1016303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Mzdový vývoj s ohľadom na minimálnu mzdu a kolektívne vyjednávanie</a:t>
            </a:r>
            <a:endParaRPr lang="sk-SK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Wage development in regard to minimum wage and collective bargaining</a:t>
            </a: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7" name="Obrázo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2097"/>
            <a:ext cx="1752600" cy="1190625"/>
          </a:xfrm>
          <a:prstGeom prst="rect">
            <a:avLst/>
          </a:prstGeom>
        </p:spPr>
      </p:pic>
      <p:graphicFrame>
        <p:nvGraphicFramePr>
          <p:cNvPr id="18" name="Tabuľ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013611"/>
              </p:ext>
            </p:extLst>
          </p:nvPr>
        </p:nvGraphicFramePr>
        <p:xfrm>
          <a:off x="1475638" y="1914819"/>
          <a:ext cx="10548000" cy="2433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08437"/>
                <a:gridCol w="1217124"/>
                <a:gridCol w="2022439"/>
              </a:tblGrid>
              <a:tr h="734762">
                <a:tc>
                  <a:txBody>
                    <a:bodyPr/>
                    <a:lstStyle/>
                    <a:p>
                      <a:pPr algn="l" fontAlgn="b"/>
                      <a:endParaRPr lang="sk-SK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</a:p>
                    <a:p>
                      <a:pPr algn="ctr" fontAlgn="b"/>
                      <a:r>
                        <a:rPr lang="sk-SK" sz="2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Zmena/Change</a:t>
                      </a:r>
                      <a:endParaRPr lang="sk-SK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200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Minimálna mzda</a:t>
                      </a:r>
                      <a:r>
                        <a:rPr lang="sk-SK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AU" sz="2400" i="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Minimum wage </a:t>
                      </a:r>
                      <a:r>
                        <a:rPr lang="sk-SK" sz="2400" i="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(2015)</a:t>
                      </a:r>
                      <a:endParaRPr lang="en-AU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 </a:t>
                      </a:r>
                      <a:r>
                        <a:rPr lang="sk-SK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</a:t>
                      </a:r>
                      <a:endParaRPr lang="sk-SK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sk-SK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75,9 %</a:t>
                      </a:r>
                      <a:endParaRPr lang="sk-SK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200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Aktuálna </a:t>
                      </a:r>
                      <a:r>
                        <a:rPr lang="sk-SK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priemerná </a:t>
                      </a:r>
                      <a:r>
                        <a:rPr lang="sk-SK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mzda</a:t>
                      </a:r>
                      <a:r>
                        <a:rPr lang="sk-SK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AU" sz="2400" i="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Actual average wage (2015)</a:t>
                      </a:r>
                      <a:endParaRPr lang="en-AU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 </a:t>
                      </a:r>
                      <a:r>
                        <a:rPr lang="sk-SK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</a:t>
                      </a:r>
                      <a:endParaRPr lang="sk-SK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sk-SK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68,1 %</a:t>
                      </a:r>
                      <a:endParaRPr lang="sk-SK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200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Pomer</a:t>
                      </a:r>
                      <a:r>
                        <a:rPr lang="sk-SK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AU" sz="2400" i="0" u="none" strike="noStrike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Minimum wage as a share of average wage (2015)</a:t>
                      </a:r>
                      <a:endParaRPr lang="en-AU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43,0 %</a:t>
                      </a:r>
                      <a:endParaRPr lang="sk-SK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sk-SK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1,9 %</a:t>
                      </a:r>
                      <a:endParaRPr lang="sk-SK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315192"/>
              </p:ext>
            </p:extLst>
          </p:nvPr>
        </p:nvGraphicFramePr>
        <p:xfrm>
          <a:off x="1475638" y="4453128"/>
          <a:ext cx="10548000" cy="2295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8000"/>
              </a:tblGrid>
              <a:tr h="1014984">
                <a:tc>
                  <a:txBody>
                    <a:bodyPr/>
                    <a:lstStyle/>
                    <a:p>
                      <a:pPr algn="ctr"/>
                      <a:r>
                        <a:rPr lang="sk-SK" sz="2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Minimálna mzda na</a:t>
                      </a:r>
                      <a:r>
                        <a:rPr lang="sk-SK" sz="2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rok 2016 sa vyjednala vo výške </a:t>
                      </a:r>
                      <a:r>
                        <a:rPr lang="sk-SK" sz="2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405 €,</a:t>
                      </a:r>
                      <a:r>
                        <a:rPr lang="sk-SK" sz="2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čo predstavuje nárast o </a:t>
                      </a:r>
                      <a:r>
                        <a:rPr lang="sk-SK" sz="2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+ 6,58 %</a:t>
                      </a:r>
                      <a:r>
                        <a:rPr lang="sk-SK" sz="2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lang="en-GB" sz="2600" b="0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2016, minimum wage rises to </a:t>
                      </a:r>
                      <a:r>
                        <a:rPr lang="en-GB" sz="2600" b="1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405 € (+ 6,58%)</a:t>
                      </a:r>
                      <a:r>
                        <a:rPr lang="en-GB" sz="2600" b="0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2600" b="0" noProof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3FF"/>
                    </a:solidFill>
                  </a:tcPr>
                </a:tc>
              </a:tr>
              <a:tr h="1259934">
                <a:tc>
                  <a:txBody>
                    <a:bodyPr/>
                    <a:lstStyle/>
                    <a:p>
                      <a:pPr algn="ctr"/>
                      <a:r>
                        <a:rPr lang="sk-SK" sz="2600" i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 rámci kolektívneho vyjednávania vo verejnej správe</a:t>
                      </a:r>
                      <a:r>
                        <a:rPr lang="sk-SK" sz="2600" i="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 podarilo vyjednať nárast platov o </a:t>
                      </a:r>
                      <a:r>
                        <a:rPr lang="sk-SK" sz="2600" b="1" i="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+ 4%</a:t>
                      </a:r>
                      <a:r>
                        <a:rPr lang="sk-SK" sz="2600" i="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lang="en-GB" sz="2600" i="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Due to collective bargaining, the salaries in public sector rise by </a:t>
                      </a:r>
                      <a:r>
                        <a:rPr lang="en-GB" sz="2600" b="1" i="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r>
                        <a:rPr lang="en-GB" sz="2600" i="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2600" b="1" i="0" noProof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3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4689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nica 4"/>
          <p:cNvCxnSpPr/>
          <p:nvPr/>
        </p:nvCxnSpPr>
        <p:spPr>
          <a:xfrm>
            <a:off x="640080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77419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89916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103632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51511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164336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39014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24536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0058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4851068" y="0"/>
            <a:ext cx="313258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3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Sektorové mzdy</a:t>
            </a:r>
            <a:endParaRPr lang="sk-SK" sz="3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Sectoral wages</a:t>
            </a: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7" name="Obrázok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735"/>
            <a:ext cx="1620000" cy="864591"/>
          </a:xfrm>
          <a:prstGeom prst="rect">
            <a:avLst/>
          </a:prstGeom>
        </p:spPr>
      </p:pic>
      <p:graphicFrame>
        <p:nvGraphicFramePr>
          <p:cNvPr id="26" name="Graf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2514117"/>
              </p:ext>
            </p:extLst>
          </p:nvPr>
        </p:nvGraphicFramePr>
        <p:xfrm>
          <a:off x="1382752" y="869795"/>
          <a:ext cx="10568456" cy="5988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Ovál 27"/>
          <p:cNvSpPr/>
          <p:nvPr/>
        </p:nvSpPr>
        <p:spPr>
          <a:xfrm rot="445260">
            <a:off x="3316706" y="3446968"/>
            <a:ext cx="438912" cy="2478024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9" name="Ovál 28"/>
          <p:cNvSpPr/>
          <p:nvPr/>
        </p:nvSpPr>
        <p:spPr>
          <a:xfrm rot="445260">
            <a:off x="4998717" y="3446968"/>
            <a:ext cx="438912" cy="2478024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0" name="Ovál 29"/>
          <p:cNvSpPr/>
          <p:nvPr/>
        </p:nvSpPr>
        <p:spPr>
          <a:xfrm rot="445260">
            <a:off x="5847763" y="3461585"/>
            <a:ext cx="438912" cy="2478024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1" name="Ovál 30"/>
          <p:cNvSpPr/>
          <p:nvPr/>
        </p:nvSpPr>
        <p:spPr>
          <a:xfrm rot="445260">
            <a:off x="6283432" y="3461586"/>
            <a:ext cx="438912" cy="2478024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2" name="Ovál 31"/>
          <p:cNvSpPr/>
          <p:nvPr/>
        </p:nvSpPr>
        <p:spPr>
          <a:xfrm rot="445260">
            <a:off x="6716179" y="3461585"/>
            <a:ext cx="438912" cy="2478024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Ovál 32"/>
          <p:cNvSpPr/>
          <p:nvPr/>
        </p:nvSpPr>
        <p:spPr>
          <a:xfrm rot="445260">
            <a:off x="9282688" y="3461585"/>
            <a:ext cx="438912" cy="2478024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Ovál 33"/>
          <p:cNvSpPr/>
          <p:nvPr/>
        </p:nvSpPr>
        <p:spPr>
          <a:xfrm rot="445260">
            <a:off x="10532229" y="3461586"/>
            <a:ext cx="438912" cy="2478024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3493339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nica 4"/>
          <p:cNvCxnSpPr/>
          <p:nvPr/>
        </p:nvCxnSpPr>
        <p:spPr>
          <a:xfrm>
            <a:off x="640080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77419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89916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103632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51511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164336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39014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24536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0058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lokTextu 15"/>
          <p:cNvSpPr txBox="1"/>
          <p:nvPr/>
        </p:nvSpPr>
        <p:spPr>
          <a:xfrm>
            <a:off x="2252011" y="721110"/>
            <a:ext cx="868116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IT´S TIME TO CHANGE THIS INEQUALITY</a:t>
            </a:r>
          </a:p>
          <a:p>
            <a:pPr algn="ctr"/>
            <a:endParaRPr lang="sk-SK" sz="2000" b="1" dirty="0" smtClean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sk-SK" sz="2000" b="1" dirty="0" smtClean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sk-SK" sz="2000" b="1" dirty="0" smtClean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EU WORK = EU WAGE</a:t>
            </a:r>
            <a:endParaRPr lang="sk-SK" sz="48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5590032" y="4500643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sk-SK" sz="3600" b="1" i="1" dirty="0">
                <a:solidFill>
                  <a:srgbClr val="002060"/>
                </a:solidFill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Jozef KOLLÁR</a:t>
            </a:r>
          </a:p>
          <a:p>
            <a:pPr algn="r"/>
            <a:r>
              <a:rPr lang="en-AU" sz="2400" b="1" i="1" dirty="0">
                <a:solidFill>
                  <a:srgbClr val="002060"/>
                </a:solidFill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President KOZ SR, ETUC Vice-President </a:t>
            </a:r>
            <a:r>
              <a:rPr lang="sk-SK" sz="2400" b="1" i="1" dirty="0">
                <a:solidFill>
                  <a:srgbClr val="002060"/>
                </a:solidFill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</a:t>
            </a:r>
          </a:p>
        </p:txBody>
      </p:sp>
      <p:pic>
        <p:nvPicPr>
          <p:cNvPr id="18" name="Picture 1" descr="C:\Users\pomsahar\Desktop\Obrázo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65792" y="5719724"/>
            <a:ext cx="2217201" cy="880709"/>
          </a:xfrm>
          <a:prstGeom prst="rect">
            <a:avLst/>
          </a:prstGeom>
          <a:noFill/>
        </p:spPr>
      </p:pic>
      <p:sp>
        <p:nvSpPr>
          <p:cNvPr id="19" name="BlokTextu 18"/>
          <p:cNvSpPr txBox="1"/>
          <p:nvPr/>
        </p:nvSpPr>
        <p:spPr>
          <a:xfrm>
            <a:off x="5131800" y="6109839"/>
            <a:ext cx="2921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>
                <a:solidFill>
                  <a:srgbClr val="002060"/>
                </a:solidFill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www.kozsr.sk</a:t>
            </a:r>
            <a:endParaRPr lang="sk-SK" sz="3200" dirty="0">
              <a:solidFill>
                <a:srgbClr val="002060"/>
              </a:solidFill>
              <a:latin typeface="helvetica" panose="020B060402020202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pic>
        <p:nvPicPr>
          <p:cNvPr id="20" name="Picture 2" descr="http://kozsr.sk/images/logo_f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5069" y="6109839"/>
            <a:ext cx="571500" cy="571501"/>
          </a:xfrm>
          <a:prstGeom prst="rect">
            <a:avLst/>
          </a:prstGeom>
          <a:noFill/>
        </p:spPr>
      </p:pic>
      <p:pic>
        <p:nvPicPr>
          <p:cNvPr id="21" name="Picture 4" descr="KOZ SR na Twitte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5849" y="6109839"/>
            <a:ext cx="571501" cy="571503"/>
          </a:xfrm>
          <a:prstGeom prst="rect">
            <a:avLst/>
          </a:prstGeom>
          <a:noFill/>
        </p:spPr>
      </p:pic>
      <p:pic>
        <p:nvPicPr>
          <p:cNvPr id="22" name="Obrázok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735"/>
            <a:ext cx="1620000" cy="86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63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nica 4"/>
          <p:cNvCxnSpPr/>
          <p:nvPr/>
        </p:nvCxnSpPr>
        <p:spPr>
          <a:xfrm>
            <a:off x="640080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77419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89916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103632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51511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164336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39014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24536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0058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3438033" y="210312"/>
            <a:ext cx="56477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3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Ekonomická situácia SR</a:t>
            </a:r>
          </a:p>
          <a:p>
            <a:pPr algn="ctr"/>
            <a:r>
              <a:rPr lang="en-GB" sz="3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Slovak economic situation</a:t>
            </a:r>
            <a:endParaRPr lang="en-GB" sz="3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827717"/>
              </p:ext>
            </p:extLst>
          </p:nvPr>
        </p:nvGraphicFramePr>
        <p:xfrm>
          <a:off x="1825047" y="1458000"/>
          <a:ext cx="9792000" cy="4789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00"/>
                <a:gridCol w="1980000"/>
                <a:gridCol w="1980000"/>
                <a:gridCol w="1980000"/>
              </a:tblGrid>
              <a:tr h="649580">
                <a:tc>
                  <a:txBody>
                    <a:bodyPr/>
                    <a:lstStyle/>
                    <a:p>
                      <a:r>
                        <a:rPr lang="en-GB" sz="28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</a:t>
                      </a:r>
                      <a:r>
                        <a:rPr lang="en-GB" sz="2800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Features</a:t>
                      </a:r>
                      <a:endParaRPr lang="en-GB" sz="28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sk-SK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sk-SK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2016*</a:t>
                      </a:r>
                      <a:endParaRPr lang="sk-SK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2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r>
                        <a:rPr lang="en-GB" sz="28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wage </a:t>
                      </a:r>
                      <a:r>
                        <a:rPr lang="en-GB" sz="28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(€)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28000">
                <a:tc>
                  <a:txBody>
                    <a:bodyPr/>
                    <a:lstStyle/>
                    <a:p>
                      <a:r>
                        <a:rPr lang="en-GB" sz="28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GDP (growth 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+ 5,3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+ 3,6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+ 3,2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28000">
                <a:tc>
                  <a:txBody>
                    <a:bodyPr/>
                    <a:lstStyle/>
                    <a:p>
                      <a:r>
                        <a:rPr lang="en-GB" sz="28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Employment (growth %)</a:t>
                      </a:r>
                      <a:endParaRPr lang="en-GB" sz="28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+ 0,3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sk-SK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2,2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+ 1,0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28000">
                <a:tc>
                  <a:txBody>
                    <a:bodyPr/>
                    <a:lstStyle/>
                    <a:p>
                      <a:r>
                        <a:rPr lang="en-GB" sz="28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Unemployment rate (%)</a:t>
                      </a:r>
                      <a:endParaRPr lang="en-GB" sz="28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28000">
                <a:tc>
                  <a:txBody>
                    <a:bodyPr/>
                    <a:lstStyle/>
                    <a:p>
                      <a:r>
                        <a:rPr lang="en-GB" sz="28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Inflation (%)</a:t>
                      </a:r>
                      <a:endParaRPr lang="en-GB" sz="28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- 0,3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sk-S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Šípka nahor 16"/>
          <p:cNvSpPr/>
          <p:nvPr/>
        </p:nvSpPr>
        <p:spPr>
          <a:xfrm>
            <a:off x="7829147" y="3067600"/>
            <a:ext cx="252000" cy="540000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Šípka nahor 17"/>
          <p:cNvSpPr/>
          <p:nvPr/>
        </p:nvSpPr>
        <p:spPr>
          <a:xfrm>
            <a:off x="9805609" y="3063311"/>
            <a:ext cx="252000" cy="540000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Šípka nahor 18"/>
          <p:cNvSpPr/>
          <p:nvPr/>
        </p:nvSpPr>
        <p:spPr>
          <a:xfrm>
            <a:off x="7860862" y="3871526"/>
            <a:ext cx="252000" cy="540000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Šípka nahor 19"/>
          <p:cNvSpPr/>
          <p:nvPr/>
        </p:nvSpPr>
        <p:spPr>
          <a:xfrm>
            <a:off x="9805609" y="3896990"/>
            <a:ext cx="252000" cy="540000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2097"/>
            <a:ext cx="1752600" cy="1190625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10228525" y="6247580"/>
            <a:ext cx="1388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forecast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Šípka nahor 20"/>
          <p:cNvSpPr/>
          <p:nvPr/>
        </p:nvSpPr>
        <p:spPr>
          <a:xfrm>
            <a:off x="5913910" y="3063311"/>
            <a:ext cx="252000" cy="540000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Šípka nahor 21"/>
          <p:cNvSpPr/>
          <p:nvPr/>
        </p:nvSpPr>
        <p:spPr>
          <a:xfrm>
            <a:off x="5913910" y="3852790"/>
            <a:ext cx="252000" cy="540000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287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nica 4"/>
          <p:cNvCxnSpPr/>
          <p:nvPr/>
        </p:nvCxnSpPr>
        <p:spPr>
          <a:xfrm>
            <a:off x="640080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77419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89916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103632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51511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164336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39014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24536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0058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4562991" y="0"/>
            <a:ext cx="41937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Čerpanie zdrojov EÚ</a:t>
            </a:r>
          </a:p>
          <a:p>
            <a:pPr algn="ctr"/>
            <a:r>
              <a:rPr lang="en-GB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Drawdown of EU funds</a:t>
            </a: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18" name="Graf 17"/>
          <p:cNvGraphicFramePr>
            <a:graphicFrameLocks/>
          </p:cNvGraphicFramePr>
          <p:nvPr>
            <p:extLst/>
          </p:nvPr>
        </p:nvGraphicFramePr>
        <p:xfrm>
          <a:off x="1405128" y="1143906"/>
          <a:ext cx="10509504" cy="552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7" name="Obrázo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735"/>
            <a:ext cx="1620000" cy="86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2192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nica 4"/>
          <p:cNvCxnSpPr/>
          <p:nvPr/>
        </p:nvCxnSpPr>
        <p:spPr>
          <a:xfrm>
            <a:off x="640080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77419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89916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103632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51511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164336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39014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24536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0058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4539689" y="0"/>
            <a:ext cx="41937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Čerpanie zdrojov EÚ</a:t>
            </a:r>
          </a:p>
          <a:p>
            <a:pPr algn="ctr"/>
            <a:r>
              <a:rPr lang="en-GB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Drawdown of EU funds</a:t>
            </a: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20" name="Graf 19"/>
          <p:cNvGraphicFramePr>
            <a:graphicFrameLocks/>
          </p:cNvGraphicFramePr>
          <p:nvPr>
            <p:extLst/>
          </p:nvPr>
        </p:nvGraphicFramePr>
        <p:xfrm>
          <a:off x="4366083" y="1690330"/>
          <a:ext cx="2622590" cy="2000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 15"/>
          <p:cNvGraphicFramePr>
            <a:graphicFrameLocks/>
          </p:cNvGraphicFramePr>
          <p:nvPr/>
        </p:nvGraphicFramePr>
        <p:xfrm>
          <a:off x="1554480" y="1133856"/>
          <a:ext cx="10497312" cy="562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" name="Obrázok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2097"/>
            <a:ext cx="17526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607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nica 4"/>
          <p:cNvCxnSpPr/>
          <p:nvPr/>
        </p:nvCxnSpPr>
        <p:spPr>
          <a:xfrm>
            <a:off x="640080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77419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89916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103632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51511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164336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39014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24536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0058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2046357" y="258019"/>
            <a:ext cx="95462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3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Vývoj príjmov SR verzus starí členovia EÚ</a:t>
            </a:r>
          </a:p>
          <a:p>
            <a:pPr algn="ctr"/>
            <a:r>
              <a:rPr lang="en-GB" sz="3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Slovak income development vs. EU states</a:t>
            </a:r>
            <a:endParaRPr lang="en-GB" sz="3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16" name="Graf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772635"/>
              </p:ext>
            </p:extLst>
          </p:nvPr>
        </p:nvGraphicFramePr>
        <p:xfrm>
          <a:off x="1837944" y="1504950"/>
          <a:ext cx="9587903" cy="5097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Rovná spojnica 5"/>
          <p:cNvCxnSpPr/>
          <p:nvPr/>
        </p:nvCxnSpPr>
        <p:spPr>
          <a:xfrm>
            <a:off x="6782881" y="1563624"/>
            <a:ext cx="0" cy="37800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ázo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735"/>
            <a:ext cx="1620000" cy="86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985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 uiExpand="1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nica 4"/>
          <p:cNvCxnSpPr/>
          <p:nvPr/>
        </p:nvCxnSpPr>
        <p:spPr>
          <a:xfrm>
            <a:off x="640080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77419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89916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103632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51511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164336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39014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24536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0058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1530575" y="73152"/>
            <a:ext cx="1066142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Výška miezd v porovnaní s priemerom EÚ (%)</a:t>
            </a:r>
          </a:p>
          <a:p>
            <a:pPr algn="ctr"/>
            <a:r>
              <a:rPr lang="en-GB" sz="3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Average wage as a proportion of EU average wage</a:t>
            </a:r>
            <a:endParaRPr lang="en-GB" sz="3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23" name="Graf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643604"/>
              </p:ext>
            </p:extLst>
          </p:nvPr>
        </p:nvGraphicFramePr>
        <p:xfrm>
          <a:off x="1853184" y="1552722"/>
          <a:ext cx="9523811" cy="497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7" name="Obrázok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2097"/>
            <a:ext cx="17526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4574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 uiExpand="1">
        <p:bldSub>
          <a:bldChart bld="category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nica 4"/>
          <p:cNvCxnSpPr/>
          <p:nvPr/>
        </p:nvCxnSpPr>
        <p:spPr>
          <a:xfrm>
            <a:off x="640080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77419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89916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103632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51511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164336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39014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24536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0058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lokTextu 16"/>
          <p:cNvSpPr txBox="1"/>
          <p:nvPr/>
        </p:nvSpPr>
        <p:spPr>
          <a:xfrm>
            <a:off x="2220252" y="129487"/>
            <a:ext cx="86037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400" b="1" dirty="0" smtClean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Vývoj produktivity práce</a:t>
            </a:r>
            <a:endParaRPr lang="en-AU" sz="3400" b="1" dirty="0" smtClean="0">
              <a:latin typeface="helvetica" panose="020B060402020202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sz="3200" dirty="0" smtClean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Labour productivity development (%)</a:t>
            </a:r>
            <a:endParaRPr lang="en-GB" sz="3200" dirty="0">
              <a:latin typeface="helvetica" panose="020B060402020202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24" name="Graf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629118"/>
              </p:ext>
            </p:extLst>
          </p:nvPr>
        </p:nvGraphicFramePr>
        <p:xfrm>
          <a:off x="1536192" y="1237483"/>
          <a:ext cx="10427301" cy="5300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3" name="Obrázo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735"/>
            <a:ext cx="1620000" cy="864591"/>
          </a:xfrm>
          <a:prstGeom prst="rect">
            <a:avLst/>
          </a:prstGeom>
        </p:spPr>
      </p:pic>
      <p:sp>
        <p:nvSpPr>
          <p:cNvPr id="2" name="Ovál 1"/>
          <p:cNvSpPr/>
          <p:nvPr/>
        </p:nvSpPr>
        <p:spPr>
          <a:xfrm>
            <a:off x="3720384" y="1257640"/>
            <a:ext cx="900000" cy="2884592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solidFill>
              <a:srgbClr val="FF0000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Ovál 24"/>
          <p:cNvSpPr/>
          <p:nvPr/>
        </p:nvSpPr>
        <p:spPr>
          <a:xfrm>
            <a:off x="7227415" y="1589959"/>
            <a:ext cx="900000" cy="2681457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solidFill>
              <a:srgbClr val="FF0000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Ovál 25"/>
          <p:cNvSpPr/>
          <p:nvPr/>
        </p:nvSpPr>
        <p:spPr>
          <a:xfrm>
            <a:off x="10734446" y="2741119"/>
            <a:ext cx="900000" cy="2148840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solidFill>
              <a:srgbClr val="FF0000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Šípka nahor 3"/>
          <p:cNvSpPr/>
          <p:nvPr/>
        </p:nvSpPr>
        <p:spPr>
          <a:xfrm>
            <a:off x="9644019" y="1307521"/>
            <a:ext cx="475080" cy="1623167"/>
          </a:xfrm>
          <a:prstGeom prst="upArrow">
            <a:avLst/>
          </a:prstGeom>
          <a:solidFill>
            <a:srgbClr val="FF0000">
              <a:alpha val="3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9991171" y="1921270"/>
            <a:ext cx="1193275" cy="52322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38,0%</a:t>
            </a:r>
            <a:endParaRPr lang="sk-SK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9458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5" grpId="0" animBg="1"/>
      <p:bldP spid="26" grpId="0" animBg="1"/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nica 4"/>
          <p:cNvCxnSpPr/>
          <p:nvPr/>
        </p:nvCxnSpPr>
        <p:spPr>
          <a:xfrm>
            <a:off x="640080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77419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89916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103632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51511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164336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39014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24536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0058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lokTextu 16"/>
          <p:cNvSpPr txBox="1"/>
          <p:nvPr/>
        </p:nvSpPr>
        <p:spPr>
          <a:xfrm>
            <a:off x="1515026" y="203710"/>
            <a:ext cx="10804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600" b="1" dirty="0" smtClean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Porovnanie produktivity práce a odmien zamestnancov (%HDP)</a:t>
            </a:r>
          </a:p>
          <a:p>
            <a:pPr algn="ctr"/>
            <a:r>
              <a:rPr lang="en-AU" sz="2000" dirty="0" smtClean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Comparison of labour productivity and compensation of employees </a:t>
            </a:r>
            <a:r>
              <a:rPr lang="sk-SK" sz="2000" dirty="0" smtClean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(%</a:t>
            </a:r>
            <a:r>
              <a:rPr lang="en-AU" sz="2000" dirty="0" smtClean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GDP</a:t>
            </a:r>
            <a:r>
              <a:rPr lang="sk-SK" sz="2000" dirty="0" smtClean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)</a:t>
            </a:r>
            <a:endParaRPr lang="en-AU" sz="2000" dirty="0">
              <a:latin typeface="helvetica" panose="020B060402020202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16" name="Graf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152278"/>
              </p:ext>
            </p:extLst>
          </p:nvPr>
        </p:nvGraphicFramePr>
        <p:xfrm>
          <a:off x="1515026" y="1215756"/>
          <a:ext cx="10609918" cy="545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8" name="Obrázok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2097"/>
            <a:ext cx="17526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901882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nica 4"/>
          <p:cNvCxnSpPr/>
          <p:nvPr/>
        </p:nvCxnSpPr>
        <p:spPr>
          <a:xfrm>
            <a:off x="640080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77419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89916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1036320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515112" y="0"/>
            <a:ext cx="0" cy="6858000"/>
          </a:xfrm>
          <a:prstGeom prst="line">
            <a:avLst/>
          </a:prstGeom>
          <a:ln w="762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164336" y="0"/>
            <a:ext cx="0" cy="6858000"/>
          </a:xfrm>
          <a:prstGeom prst="line">
            <a:avLst/>
          </a:prstGeom>
          <a:ln w="762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39014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24536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00584" y="0"/>
            <a:ext cx="0" cy="6858000"/>
          </a:xfrm>
          <a:prstGeom prst="line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1515026" y="52849"/>
            <a:ext cx="1066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600" b="1" dirty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Zisky firiem a odmeny zamestnancov </a:t>
            </a:r>
            <a:r>
              <a:rPr lang="sk-SK" sz="3600" b="1" dirty="0" smtClean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(%</a:t>
            </a:r>
            <a:r>
              <a:rPr lang="sk-SK" sz="3600" b="1" dirty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HDP)</a:t>
            </a:r>
          </a:p>
          <a:p>
            <a:pPr algn="ctr"/>
            <a:r>
              <a:rPr lang="en-AU" sz="3000" dirty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Profits</a:t>
            </a:r>
            <a:r>
              <a:rPr lang="sk-SK" sz="3000" dirty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</a:t>
            </a:r>
            <a:r>
              <a:rPr lang="en-AU" sz="3000" dirty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of companies and employees compensation </a:t>
            </a:r>
            <a:r>
              <a:rPr lang="sk-SK" sz="3000" dirty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(%</a:t>
            </a:r>
            <a:r>
              <a:rPr lang="en-AU" sz="3000" dirty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GDP</a:t>
            </a:r>
            <a:r>
              <a:rPr lang="sk-SK" sz="3000" dirty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)</a:t>
            </a:r>
            <a:endParaRPr lang="en-AU" sz="3000" dirty="0">
              <a:latin typeface="helvetica" panose="020B060402020202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pic>
        <p:nvPicPr>
          <p:cNvPr id="16" name="Obrázo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735"/>
            <a:ext cx="1620000" cy="864591"/>
          </a:xfrm>
          <a:prstGeom prst="rect">
            <a:avLst/>
          </a:prstGeom>
        </p:spPr>
      </p:pic>
      <p:graphicFrame>
        <p:nvGraphicFramePr>
          <p:cNvPr id="17" name="Graf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324170"/>
              </p:ext>
            </p:extLst>
          </p:nvPr>
        </p:nvGraphicFramePr>
        <p:xfrm>
          <a:off x="1515027" y="1335024"/>
          <a:ext cx="10391350" cy="5138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" name="Obrázok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67738" y="2663045"/>
            <a:ext cx="2628925" cy="103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523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4400</TotalTime>
  <Words>386</Words>
  <Application>Microsoft Office PowerPoint</Application>
  <PresentationFormat>Širokouhlá</PresentationFormat>
  <Paragraphs>109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Times New Roman</vt:lpstr>
      <vt:lpstr>Verdana</vt:lpstr>
      <vt:lpstr>Motív Office</vt:lpstr>
      <vt:lpstr>Konvergencia miezd Slovensko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Situácia na Slovensku</dc:title>
  <dc:creator>Marta Hašková</dc:creator>
  <cp:lastModifiedBy>Marta Hašková</cp:lastModifiedBy>
  <cp:revision>133</cp:revision>
  <dcterms:created xsi:type="dcterms:W3CDTF">2016-01-18T14:11:46Z</dcterms:created>
  <dcterms:modified xsi:type="dcterms:W3CDTF">2016-04-01T12:04:07Z</dcterms:modified>
</cp:coreProperties>
</file>